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83" r:id="rId6"/>
    <p:sldId id="260"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280" r:id="rId27"/>
    <p:sldId id="303" r:id="rId28"/>
    <p:sldId id="304" r:id="rId29"/>
    <p:sldId id="305" r:id="rId30"/>
    <p:sldId id="306" r:id="rId31"/>
    <p:sldId id="307" r:id="rId32"/>
    <p:sldId id="308" r:id="rId33"/>
    <p:sldId id="30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97" d="100"/>
          <a:sy n="97" d="100"/>
        </p:scale>
        <p:origin x="63" y="9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5497-7699-4B84-96D8-ECA933C023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AD76B4-C9A6-46B3-92DF-997F64CFCC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1C05A8-572C-46EF-957E-C95FEEC06FE9}"/>
              </a:ext>
            </a:extLst>
          </p:cNvPr>
          <p:cNvSpPr>
            <a:spLocks noGrp="1"/>
          </p:cNvSpPr>
          <p:nvPr>
            <p:ph type="dt" sz="half" idx="10"/>
          </p:nvPr>
        </p:nvSpPr>
        <p:spPr/>
        <p:txBody>
          <a:bodyPr/>
          <a:lstStyle/>
          <a:p>
            <a:fld id="{6223C1C6-9897-4DBD-8C7B-EDEEAADE696E}" type="datetimeFigureOut">
              <a:rPr lang="en-US" smtClean="0"/>
              <a:t>3/19/2025</a:t>
            </a:fld>
            <a:endParaRPr lang="en-US"/>
          </a:p>
        </p:txBody>
      </p:sp>
      <p:sp>
        <p:nvSpPr>
          <p:cNvPr id="5" name="Footer Placeholder 4">
            <a:extLst>
              <a:ext uri="{FF2B5EF4-FFF2-40B4-BE49-F238E27FC236}">
                <a16:creationId xmlns:a16="http://schemas.microsoft.com/office/drawing/2014/main" id="{89B5B2C0-6D29-4AC4-9DEF-8D3D51A297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F7E75-ADD9-4515-AC8E-FA87ED0D92E6}"/>
              </a:ext>
            </a:extLst>
          </p:cNvPr>
          <p:cNvSpPr>
            <a:spLocks noGrp="1"/>
          </p:cNvSpPr>
          <p:nvPr>
            <p:ph type="sldNum" sz="quarter" idx="12"/>
          </p:nvPr>
        </p:nvSpPr>
        <p:spPr/>
        <p:txBody>
          <a:bodyPr/>
          <a:lstStyle/>
          <a:p>
            <a:fld id="{A512DFA0-4A18-47C2-B04F-7BF473163F31}" type="slidenum">
              <a:rPr lang="en-US" smtClean="0"/>
              <a:t>‹#›</a:t>
            </a:fld>
            <a:endParaRPr lang="en-US"/>
          </a:p>
        </p:txBody>
      </p:sp>
    </p:spTree>
    <p:extLst>
      <p:ext uri="{BB962C8B-B14F-4D97-AF65-F5344CB8AC3E}">
        <p14:creationId xmlns:p14="http://schemas.microsoft.com/office/powerpoint/2010/main" val="4102691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75C60-F536-4B12-902B-0238D40507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ACED06-9598-4025-92E5-A817629AD4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1A3722-636C-4D6A-976A-5091121161BD}"/>
              </a:ext>
            </a:extLst>
          </p:cNvPr>
          <p:cNvSpPr>
            <a:spLocks noGrp="1"/>
          </p:cNvSpPr>
          <p:nvPr>
            <p:ph type="dt" sz="half" idx="10"/>
          </p:nvPr>
        </p:nvSpPr>
        <p:spPr/>
        <p:txBody>
          <a:bodyPr/>
          <a:lstStyle/>
          <a:p>
            <a:fld id="{6223C1C6-9897-4DBD-8C7B-EDEEAADE696E}" type="datetimeFigureOut">
              <a:rPr lang="en-US" smtClean="0"/>
              <a:t>3/19/2025</a:t>
            </a:fld>
            <a:endParaRPr lang="en-US"/>
          </a:p>
        </p:txBody>
      </p:sp>
      <p:sp>
        <p:nvSpPr>
          <p:cNvPr id="5" name="Footer Placeholder 4">
            <a:extLst>
              <a:ext uri="{FF2B5EF4-FFF2-40B4-BE49-F238E27FC236}">
                <a16:creationId xmlns:a16="http://schemas.microsoft.com/office/drawing/2014/main" id="{03AA9AAE-FBAE-48DD-A1F6-42D4B8A27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3B34B-9AD3-47C0-8378-F00B5447789C}"/>
              </a:ext>
            </a:extLst>
          </p:cNvPr>
          <p:cNvSpPr>
            <a:spLocks noGrp="1"/>
          </p:cNvSpPr>
          <p:nvPr>
            <p:ph type="sldNum" sz="quarter" idx="12"/>
          </p:nvPr>
        </p:nvSpPr>
        <p:spPr/>
        <p:txBody>
          <a:bodyPr/>
          <a:lstStyle/>
          <a:p>
            <a:fld id="{A512DFA0-4A18-47C2-B04F-7BF473163F31}" type="slidenum">
              <a:rPr lang="en-US" smtClean="0"/>
              <a:t>‹#›</a:t>
            </a:fld>
            <a:endParaRPr lang="en-US"/>
          </a:p>
        </p:txBody>
      </p:sp>
    </p:spTree>
    <p:extLst>
      <p:ext uri="{BB962C8B-B14F-4D97-AF65-F5344CB8AC3E}">
        <p14:creationId xmlns:p14="http://schemas.microsoft.com/office/powerpoint/2010/main" val="313491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628E0B-0F87-40F2-84BC-61DBCC2D04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D48A40-0F86-4171-8119-87031D8F79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72B6C1-8E6E-4217-AE5C-4B6434ECC902}"/>
              </a:ext>
            </a:extLst>
          </p:cNvPr>
          <p:cNvSpPr>
            <a:spLocks noGrp="1"/>
          </p:cNvSpPr>
          <p:nvPr>
            <p:ph type="dt" sz="half" idx="10"/>
          </p:nvPr>
        </p:nvSpPr>
        <p:spPr/>
        <p:txBody>
          <a:bodyPr/>
          <a:lstStyle/>
          <a:p>
            <a:fld id="{6223C1C6-9897-4DBD-8C7B-EDEEAADE696E}" type="datetimeFigureOut">
              <a:rPr lang="en-US" smtClean="0"/>
              <a:t>3/19/2025</a:t>
            </a:fld>
            <a:endParaRPr lang="en-US"/>
          </a:p>
        </p:txBody>
      </p:sp>
      <p:sp>
        <p:nvSpPr>
          <p:cNvPr id="5" name="Footer Placeholder 4">
            <a:extLst>
              <a:ext uri="{FF2B5EF4-FFF2-40B4-BE49-F238E27FC236}">
                <a16:creationId xmlns:a16="http://schemas.microsoft.com/office/drawing/2014/main" id="{882B2A00-0959-41D2-8D5E-F3FB501C25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1A25C6-D8B1-4A11-9C92-6E528E37F30C}"/>
              </a:ext>
            </a:extLst>
          </p:cNvPr>
          <p:cNvSpPr>
            <a:spLocks noGrp="1"/>
          </p:cNvSpPr>
          <p:nvPr>
            <p:ph type="sldNum" sz="quarter" idx="12"/>
          </p:nvPr>
        </p:nvSpPr>
        <p:spPr/>
        <p:txBody>
          <a:bodyPr/>
          <a:lstStyle/>
          <a:p>
            <a:fld id="{A512DFA0-4A18-47C2-B04F-7BF473163F31}" type="slidenum">
              <a:rPr lang="en-US" smtClean="0"/>
              <a:t>‹#›</a:t>
            </a:fld>
            <a:endParaRPr lang="en-US"/>
          </a:p>
        </p:txBody>
      </p:sp>
    </p:spTree>
    <p:extLst>
      <p:ext uri="{BB962C8B-B14F-4D97-AF65-F5344CB8AC3E}">
        <p14:creationId xmlns:p14="http://schemas.microsoft.com/office/powerpoint/2010/main" val="3049834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E00D5-818E-4934-8E2E-0315D3B1D2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6443AE-BC66-46AA-B8F7-4E7CEC5975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820DA7-B531-4FE2-A881-21B4280E888C}"/>
              </a:ext>
            </a:extLst>
          </p:cNvPr>
          <p:cNvSpPr>
            <a:spLocks noGrp="1"/>
          </p:cNvSpPr>
          <p:nvPr>
            <p:ph type="dt" sz="half" idx="10"/>
          </p:nvPr>
        </p:nvSpPr>
        <p:spPr/>
        <p:txBody>
          <a:bodyPr/>
          <a:lstStyle/>
          <a:p>
            <a:fld id="{6223C1C6-9897-4DBD-8C7B-EDEEAADE696E}" type="datetimeFigureOut">
              <a:rPr lang="en-US" smtClean="0"/>
              <a:t>3/19/2025</a:t>
            </a:fld>
            <a:endParaRPr lang="en-US"/>
          </a:p>
        </p:txBody>
      </p:sp>
      <p:sp>
        <p:nvSpPr>
          <p:cNvPr id="5" name="Footer Placeholder 4">
            <a:extLst>
              <a:ext uri="{FF2B5EF4-FFF2-40B4-BE49-F238E27FC236}">
                <a16:creationId xmlns:a16="http://schemas.microsoft.com/office/drawing/2014/main" id="{ABDB4066-01F6-4842-BB5C-05064F0581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D7432F-A224-4A65-8EBB-A881BEBA908C}"/>
              </a:ext>
            </a:extLst>
          </p:cNvPr>
          <p:cNvSpPr>
            <a:spLocks noGrp="1"/>
          </p:cNvSpPr>
          <p:nvPr>
            <p:ph type="sldNum" sz="quarter" idx="12"/>
          </p:nvPr>
        </p:nvSpPr>
        <p:spPr/>
        <p:txBody>
          <a:bodyPr/>
          <a:lstStyle/>
          <a:p>
            <a:fld id="{A512DFA0-4A18-47C2-B04F-7BF473163F31}" type="slidenum">
              <a:rPr lang="en-US" smtClean="0"/>
              <a:t>‹#›</a:t>
            </a:fld>
            <a:endParaRPr lang="en-US"/>
          </a:p>
        </p:txBody>
      </p:sp>
    </p:spTree>
    <p:extLst>
      <p:ext uri="{BB962C8B-B14F-4D97-AF65-F5344CB8AC3E}">
        <p14:creationId xmlns:p14="http://schemas.microsoft.com/office/powerpoint/2010/main" val="1270114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E76CF-C44B-4BC0-B074-FF4324EE62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1AA106-9E5A-439F-9262-A30D57023C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0B1D00-CC2B-4ABB-94C9-C5C970A76377}"/>
              </a:ext>
            </a:extLst>
          </p:cNvPr>
          <p:cNvSpPr>
            <a:spLocks noGrp="1"/>
          </p:cNvSpPr>
          <p:nvPr>
            <p:ph type="dt" sz="half" idx="10"/>
          </p:nvPr>
        </p:nvSpPr>
        <p:spPr/>
        <p:txBody>
          <a:bodyPr/>
          <a:lstStyle/>
          <a:p>
            <a:fld id="{6223C1C6-9897-4DBD-8C7B-EDEEAADE696E}" type="datetimeFigureOut">
              <a:rPr lang="en-US" smtClean="0"/>
              <a:t>3/19/2025</a:t>
            </a:fld>
            <a:endParaRPr lang="en-US"/>
          </a:p>
        </p:txBody>
      </p:sp>
      <p:sp>
        <p:nvSpPr>
          <p:cNvPr id="5" name="Footer Placeholder 4">
            <a:extLst>
              <a:ext uri="{FF2B5EF4-FFF2-40B4-BE49-F238E27FC236}">
                <a16:creationId xmlns:a16="http://schemas.microsoft.com/office/drawing/2014/main" id="{D916C6E4-0EA1-478E-8B01-BDE0F78ACD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A95EB1-0B3C-4EB4-A7A7-3EADE73DDCAA}"/>
              </a:ext>
            </a:extLst>
          </p:cNvPr>
          <p:cNvSpPr>
            <a:spLocks noGrp="1"/>
          </p:cNvSpPr>
          <p:nvPr>
            <p:ph type="sldNum" sz="quarter" idx="12"/>
          </p:nvPr>
        </p:nvSpPr>
        <p:spPr/>
        <p:txBody>
          <a:bodyPr/>
          <a:lstStyle/>
          <a:p>
            <a:fld id="{A512DFA0-4A18-47C2-B04F-7BF473163F31}" type="slidenum">
              <a:rPr lang="en-US" smtClean="0"/>
              <a:t>‹#›</a:t>
            </a:fld>
            <a:endParaRPr lang="en-US"/>
          </a:p>
        </p:txBody>
      </p:sp>
    </p:spTree>
    <p:extLst>
      <p:ext uri="{BB962C8B-B14F-4D97-AF65-F5344CB8AC3E}">
        <p14:creationId xmlns:p14="http://schemas.microsoft.com/office/powerpoint/2010/main" val="2791457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0F205-5CCB-49F4-91BC-000D30E6BE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EEF8F-A30A-4B9F-8B5B-5C1F9EAAE3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ABD25C-B27F-4010-A24F-A176F12E0D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7182D5-5AF8-447F-B0A2-B85770103FA2}"/>
              </a:ext>
            </a:extLst>
          </p:cNvPr>
          <p:cNvSpPr>
            <a:spLocks noGrp="1"/>
          </p:cNvSpPr>
          <p:nvPr>
            <p:ph type="dt" sz="half" idx="10"/>
          </p:nvPr>
        </p:nvSpPr>
        <p:spPr/>
        <p:txBody>
          <a:bodyPr/>
          <a:lstStyle/>
          <a:p>
            <a:fld id="{6223C1C6-9897-4DBD-8C7B-EDEEAADE696E}" type="datetimeFigureOut">
              <a:rPr lang="en-US" smtClean="0"/>
              <a:t>3/19/2025</a:t>
            </a:fld>
            <a:endParaRPr lang="en-US"/>
          </a:p>
        </p:txBody>
      </p:sp>
      <p:sp>
        <p:nvSpPr>
          <p:cNvPr id="6" name="Footer Placeholder 5">
            <a:extLst>
              <a:ext uri="{FF2B5EF4-FFF2-40B4-BE49-F238E27FC236}">
                <a16:creationId xmlns:a16="http://schemas.microsoft.com/office/drawing/2014/main" id="{5C26C8F1-1C17-411A-9DD2-44EED1A5C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DDBD5C-A8C2-447E-9443-7E66F0BE43EA}"/>
              </a:ext>
            </a:extLst>
          </p:cNvPr>
          <p:cNvSpPr>
            <a:spLocks noGrp="1"/>
          </p:cNvSpPr>
          <p:nvPr>
            <p:ph type="sldNum" sz="quarter" idx="12"/>
          </p:nvPr>
        </p:nvSpPr>
        <p:spPr/>
        <p:txBody>
          <a:bodyPr/>
          <a:lstStyle/>
          <a:p>
            <a:fld id="{A512DFA0-4A18-47C2-B04F-7BF473163F31}" type="slidenum">
              <a:rPr lang="en-US" smtClean="0"/>
              <a:t>‹#›</a:t>
            </a:fld>
            <a:endParaRPr lang="en-US"/>
          </a:p>
        </p:txBody>
      </p:sp>
    </p:spTree>
    <p:extLst>
      <p:ext uri="{BB962C8B-B14F-4D97-AF65-F5344CB8AC3E}">
        <p14:creationId xmlns:p14="http://schemas.microsoft.com/office/powerpoint/2010/main" val="874564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5BF08-39B1-4A94-8832-D258BDD6DF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D921D-AD67-4058-B3D7-CD313B13D3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867AB-55E5-433E-BB33-287712B580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681B46-4CD7-48D9-8710-ED5C1ED80E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0941E1-F287-4920-AA62-E83DBA5E31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C1EA36-B713-47B8-AB9B-803F5B230F07}"/>
              </a:ext>
            </a:extLst>
          </p:cNvPr>
          <p:cNvSpPr>
            <a:spLocks noGrp="1"/>
          </p:cNvSpPr>
          <p:nvPr>
            <p:ph type="dt" sz="half" idx="10"/>
          </p:nvPr>
        </p:nvSpPr>
        <p:spPr/>
        <p:txBody>
          <a:bodyPr/>
          <a:lstStyle/>
          <a:p>
            <a:fld id="{6223C1C6-9897-4DBD-8C7B-EDEEAADE696E}" type="datetimeFigureOut">
              <a:rPr lang="en-US" smtClean="0"/>
              <a:t>3/19/2025</a:t>
            </a:fld>
            <a:endParaRPr lang="en-US"/>
          </a:p>
        </p:txBody>
      </p:sp>
      <p:sp>
        <p:nvSpPr>
          <p:cNvPr id="8" name="Footer Placeholder 7">
            <a:extLst>
              <a:ext uri="{FF2B5EF4-FFF2-40B4-BE49-F238E27FC236}">
                <a16:creationId xmlns:a16="http://schemas.microsoft.com/office/drawing/2014/main" id="{8854F5DC-07AF-40BC-9BAB-18D88F1C1A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3E9EF0-BABD-46CD-B6C5-644300EB7B46}"/>
              </a:ext>
            </a:extLst>
          </p:cNvPr>
          <p:cNvSpPr>
            <a:spLocks noGrp="1"/>
          </p:cNvSpPr>
          <p:nvPr>
            <p:ph type="sldNum" sz="quarter" idx="12"/>
          </p:nvPr>
        </p:nvSpPr>
        <p:spPr/>
        <p:txBody>
          <a:bodyPr/>
          <a:lstStyle/>
          <a:p>
            <a:fld id="{A512DFA0-4A18-47C2-B04F-7BF473163F31}" type="slidenum">
              <a:rPr lang="en-US" smtClean="0"/>
              <a:t>‹#›</a:t>
            </a:fld>
            <a:endParaRPr lang="en-US"/>
          </a:p>
        </p:txBody>
      </p:sp>
    </p:spTree>
    <p:extLst>
      <p:ext uri="{BB962C8B-B14F-4D97-AF65-F5344CB8AC3E}">
        <p14:creationId xmlns:p14="http://schemas.microsoft.com/office/powerpoint/2010/main" val="2404252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F03DD-452B-43B6-B911-2992F9736C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1E7DC1-37BA-4EA2-B145-DEFB5D4A4F06}"/>
              </a:ext>
            </a:extLst>
          </p:cNvPr>
          <p:cNvSpPr>
            <a:spLocks noGrp="1"/>
          </p:cNvSpPr>
          <p:nvPr>
            <p:ph type="dt" sz="half" idx="10"/>
          </p:nvPr>
        </p:nvSpPr>
        <p:spPr/>
        <p:txBody>
          <a:bodyPr/>
          <a:lstStyle/>
          <a:p>
            <a:fld id="{6223C1C6-9897-4DBD-8C7B-EDEEAADE696E}" type="datetimeFigureOut">
              <a:rPr lang="en-US" smtClean="0"/>
              <a:t>3/19/2025</a:t>
            </a:fld>
            <a:endParaRPr lang="en-US"/>
          </a:p>
        </p:txBody>
      </p:sp>
      <p:sp>
        <p:nvSpPr>
          <p:cNvPr id="4" name="Footer Placeholder 3">
            <a:extLst>
              <a:ext uri="{FF2B5EF4-FFF2-40B4-BE49-F238E27FC236}">
                <a16:creationId xmlns:a16="http://schemas.microsoft.com/office/drawing/2014/main" id="{E725DC3C-5D6E-4082-881B-BD7D4BF98E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B07ECA-1F08-4774-802D-CF46BE63138F}"/>
              </a:ext>
            </a:extLst>
          </p:cNvPr>
          <p:cNvSpPr>
            <a:spLocks noGrp="1"/>
          </p:cNvSpPr>
          <p:nvPr>
            <p:ph type="sldNum" sz="quarter" idx="12"/>
          </p:nvPr>
        </p:nvSpPr>
        <p:spPr/>
        <p:txBody>
          <a:bodyPr/>
          <a:lstStyle/>
          <a:p>
            <a:fld id="{A512DFA0-4A18-47C2-B04F-7BF473163F31}" type="slidenum">
              <a:rPr lang="en-US" smtClean="0"/>
              <a:t>‹#›</a:t>
            </a:fld>
            <a:endParaRPr lang="en-US"/>
          </a:p>
        </p:txBody>
      </p:sp>
    </p:spTree>
    <p:extLst>
      <p:ext uri="{BB962C8B-B14F-4D97-AF65-F5344CB8AC3E}">
        <p14:creationId xmlns:p14="http://schemas.microsoft.com/office/powerpoint/2010/main" val="3924392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431518-61FF-491B-8DFD-93E11BD9BEE8}"/>
              </a:ext>
            </a:extLst>
          </p:cNvPr>
          <p:cNvSpPr>
            <a:spLocks noGrp="1"/>
          </p:cNvSpPr>
          <p:nvPr>
            <p:ph type="dt" sz="half" idx="10"/>
          </p:nvPr>
        </p:nvSpPr>
        <p:spPr/>
        <p:txBody>
          <a:bodyPr/>
          <a:lstStyle/>
          <a:p>
            <a:fld id="{6223C1C6-9897-4DBD-8C7B-EDEEAADE696E}" type="datetimeFigureOut">
              <a:rPr lang="en-US" smtClean="0"/>
              <a:t>3/19/2025</a:t>
            </a:fld>
            <a:endParaRPr lang="en-US"/>
          </a:p>
        </p:txBody>
      </p:sp>
      <p:sp>
        <p:nvSpPr>
          <p:cNvPr id="3" name="Footer Placeholder 2">
            <a:extLst>
              <a:ext uri="{FF2B5EF4-FFF2-40B4-BE49-F238E27FC236}">
                <a16:creationId xmlns:a16="http://schemas.microsoft.com/office/drawing/2014/main" id="{E8325125-394F-41FD-9DC7-AF48C71095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1BEEF7-0468-488F-8B94-E24E37A9300C}"/>
              </a:ext>
            </a:extLst>
          </p:cNvPr>
          <p:cNvSpPr>
            <a:spLocks noGrp="1"/>
          </p:cNvSpPr>
          <p:nvPr>
            <p:ph type="sldNum" sz="quarter" idx="12"/>
          </p:nvPr>
        </p:nvSpPr>
        <p:spPr/>
        <p:txBody>
          <a:bodyPr/>
          <a:lstStyle/>
          <a:p>
            <a:fld id="{A512DFA0-4A18-47C2-B04F-7BF473163F31}" type="slidenum">
              <a:rPr lang="en-US" smtClean="0"/>
              <a:t>‹#›</a:t>
            </a:fld>
            <a:endParaRPr lang="en-US"/>
          </a:p>
        </p:txBody>
      </p:sp>
    </p:spTree>
    <p:extLst>
      <p:ext uri="{BB962C8B-B14F-4D97-AF65-F5344CB8AC3E}">
        <p14:creationId xmlns:p14="http://schemas.microsoft.com/office/powerpoint/2010/main" val="3725931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4A09A-4096-45AD-A3F8-08FCBFF10B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D7B831-8CAE-4CD3-871B-F3D9E4C5ED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C59315-0A8F-4E72-B727-799109AC8F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A4FD66-C27F-4173-87BD-63740F95CEBA}"/>
              </a:ext>
            </a:extLst>
          </p:cNvPr>
          <p:cNvSpPr>
            <a:spLocks noGrp="1"/>
          </p:cNvSpPr>
          <p:nvPr>
            <p:ph type="dt" sz="half" idx="10"/>
          </p:nvPr>
        </p:nvSpPr>
        <p:spPr/>
        <p:txBody>
          <a:bodyPr/>
          <a:lstStyle/>
          <a:p>
            <a:fld id="{6223C1C6-9897-4DBD-8C7B-EDEEAADE696E}" type="datetimeFigureOut">
              <a:rPr lang="en-US" smtClean="0"/>
              <a:t>3/19/2025</a:t>
            </a:fld>
            <a:endParaRPr lang="en-US"/>
          </a:p>
        </p:txBody>
      </p:sp>
      <p:sp>
        <p:nvSpPr>
          <p:cNvPr id="6" name="Footer Placeholder 5">
            <a:extLst>
              <a:ext uri="{FF2B5EF4-FFF2-40B4-BE49-F238E27FC236}">
                <a16:creationId xmlns:a16="http://schemas.microsoft.com/office/drawing/2014/main" id="{B068E360-B22D-47C9-8C09-E0E52417B9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A995D9-4515-4FB5-B8D3-94A35B1E4646}"/>
              </a:ext>
            </a:extLst>
          </p:cNvPr>
          <p:cNvSpPr>
            <a:spLocks noGrp="1"/>
          </p:cNvSpPr>
          <p:nvPr>
            <p:ph type="sldNum" sz="quarter" idx="12"/>
          </p:nvPr>
        </p:nvSpPr>
        <p:spPr/>
        <p:txBody>
          <a:bodyPr/>
          <a:lstStyle/>
          <a:p>
            <a:fld id="{A512DFA0-4A18-47C2-B04F-7BF473163F31}" type="slidenum">
              <a:rPr lang="en-US" smtClean="0"/>
              <a:t>‹#›</a:t>
            </a:fld>
            <a:endParaRPr lang="en-US"/>
          </a:p>
        </p:txBody>
      </p:sp>
    </p:spTree>
    <p:extLst>
      <p:ext uri="{BB962C8B-B14F-4D97-AF65-F5344CB8AC3E}">
        <p14:creationId xmlns:p14="http://schemas.microsoft.com/office/powerpoint/2010/main" val="2807467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ECF70-2ECD-4BE9-A33D-DC5C457276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62CD1F-A75C-4E84-9E9B-2E66232F21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BDBF20-7991-4BD0-B30E-D9B1DD31A6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44C2E5-32E5-4CE6-8AA0-BE5CCAF5863F}"/>
              </a:ext>
            </a:extLst>
          </p:cNvPr>
          <p:cNvSpPr>
            <a:spLocks noGrp="1"/>
          </p:cNvSpPr>
          <p:nvPr>
            <p:ph type="dt" sz="half" idx="10"/>
          </p:nvPr>
        </p:nvSpPr>
        <p:spPr/>
        <p:txBody>
          <a:bodyPr/>
          <a:lstStyle/>
          <a:p>
            <a:fld id="{6223C1C6-9897-4DBD-8C7B-EDEEAADE696E}" type="datetimeFigureOut">
              <a:rPr lang="en-US" smtClean="0"/>
              <a:t>3/19/2025</a:t>
            </a:fld>
            <a:endParaRPr lang="en-US"/>
          </a:p>
        </p:txBody>
      </p:sp>
      <p:sp>
        <p:nvSpPr>
          <p:cNvPr id="6" name="Footer Placeholder 5">
            <a:extLst>
              <a:ext uri="{FF2B5EF4-FFF2-40B4-BE49-F238E27FC236}">
                <a16:creationId xmlns:a16="http://schemas.microsoft.com/office/drawing/2014/main" id="{4102C9DC-2F8D-4992-9B54-02701C27DB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A10EBC-B443-43DB-82B1-5631D567F585}"/>
              </a:ext>
            </a:extLst>
          </p:cNvPr>
          <p:cNvSpPr>
            <a:spLocks noGrp="1"/>
          </p:cNvSpPr>
          <p:nvPr>
            <p:ph type="sldNum" sz="quarter" idx="12"/>
          </p:nvPr>
        </p:nvSpPr>
        <p:spPr/>
        <p:txBody>
          <a:bodyPr/>
          <a:lstStyle/>
          <a:p>
            <a:fld id="{A512DFA0-4A18-47C2-B04F-7BF473163F31}" type="slidenum">
              <a:rPr lang="en-US" smtClean="0"/>
              <a:t>‹#›</a:t>
            </a:fld>
            <a:endParaRPr lang="en-US"/>
          </a:p>
        </p:txBody>
      </p:sp>
    </p:spTree>
    <p:extLst>
      <p:ext uri="{BB962C8B-B14F-4D97-AF65-F5344CB8AC3E}">
        <p14:creationId xmlns:p14="http://schemas.microsoft.com/office/powerpoint/2010/main" val="3394444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F98306-C6C6-477C-8343-2A07DB1B7D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EFEBE3-0B4F-4EA9-83EE-AC932B2A3C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59B277-F22F-4035-9905-0E152C6C38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3C1C6-9897-4DBD-8C7B-EDEEAADE696E}" type="datetimeFigureOut">
              <a:rPr lang="en-US" smtClean="0"/>
              <a:t>3/19/2025</a:t>
            </a:fld>
            <a:endParaRPr lang="en-US"/>
          </a:p>
        </p:txBody>
      </p:sp>
      <p:sp>
        <p:nvSpPr>
          <p:cNvPr id="5" name="Footer Placeholder 4">
            <a:extLst>
              <a:ext uri="{FF2B5EF4-FFF2-40B4-BE49-F238E27FC236}">
                <a16:creationId xmlns:a16="http://schemas.microsoft.com/office/drawing/2014/main" id="{CC8AF009-92CC-4D86-9534-77C358043E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4473D7-F492-40A2-9085-A7AA249821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12DFA0-4A18-47C2-B04F-7BF473163F31}" type="slidenum">
              <a:rPr lang="en-US" smtClean="0"/>
              <a:t>‹#›</a:t>
            </a:fld>
            <a:endParaRPr lang="en-US"/>
          </a:p>
        </p:txBody>
      </p:sp>
    </p:spTree>
    <p:extLst>
      <p:ext uri="{BB962C8B-B14F-4D97-AF65-F5344CB8AC3E}">
        <p14:creationId xmlns:p14="http://schemas.microsoft.com/office/powerpoint/2010/main" val="2557267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microsoft.com/vi-vn/sql-server/sql-server-downloads?utm_source=chatgpt.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1258-5F2D-44C4-B48C-5FC8DD1878EC}"/>
              </a:ext>
            </a:extLst>
          </p:cNvPr>
          <p:cNvSpPr>
            <a:spLocks noGrp="1"/>
          </p:cNvSpPr>
          <p:nvPr>
            <p:ph type="ctrTitle"/>
          </p:nvPr>
        </p:nvSpPr>
        <p:spPr>
          <a:xfrm>
            <a:off x="1524000" y="1122363"/>
            <a:ext cx="9144000" cy="1375031"/>
          </a:xfrm>
        </p:spPr>
        <p:txBody>
          <a:bodyPr>
            <a:normAutofit/>
          </a:bodyPr>
          <a:lstStyle/>
          <a:p>
            <a:r>
              <a:rPr lang="vi-VN" sz="5000" b="1" dirty="0"/>
              <a:t>BÀI TẬP 1</a:t>
            </a:r>
            <a:endParaRPr lang="en-US" sz="5000" b="1" dirty="0"/>
          </a:p>
        </p:txBody>
      </p:sp>
      <p:sp>
        <p:nvSpPr>
          <p:cNvPr id="3" name="Subtitle 2">
            <a:extLst>
              <a:ext uri="{FF2B5EF4-FFF2-40B4-BE49-F238E27FC236}">
                <a16:creationId xmlns:a16="http://schemas.microsoft.com/office/drawing/2014/main" id="{8B0FBAE8-E10B-4737-9D18-1A27755BD1C4}"/>
              </a:ext>
            </a:extLst>
          </p:cNvPr>
          <p:cNvSpPr>
            <a:spLocks noGrp="1"/>
          </p:cNvSpPr>
          <p:nvPr>
            <p:ph type="subTitle" idx="1"/>
          </p:nvPr>
        </p:nvSpPr>
        <p:spPr>
          <a:xfrm>
            <a:off x="1563329" y="2928528"/>
            <a:ext cx="9144000" cy="1655762"/>
          </a:xfrm>
        </p:spPr>
        <p:txBody>
          <a:bodyPr>
            <a:normAutofit fontScale="70000" lnSpcReduction="20000"/>
          </a:bodyPr>
          <a:lstStyle/>
          <a:p>
            <a:r>
              <a:rPr lang="vi-VN" sz="3100" b="1" dirty="0">
                <a:latin typeface="+mj-lt"/>
              </a:rPr>
              <a:t>MÔN HỌC: HỆ QUẢN TRỊ CƠ SỞ DỮ LIỆU</a:t>
            </a:r>
          </a:p>
          <a:p>
            <a:r>
              <a:rPr lang="vi-VN" sz="3100" b="1" dirty="0">
                <a:latin typeface="+mj-lt"/>
              </a:rPr>
              <a:t>Giảng viên: Đỗ Duy Cốp</a:t>
            </a:r>
          </a:p>
          <a:p>
            <a:endParaRPr lang="vi-VN" b="1" dirty="0">
              <a:latin typeface="+mj-lt"/>
            </a:endParaRPr>
          </a:p>
          <a:p>
            <a:r>
              <a:rPr lang="vi-VN" sz="2600" b="1" dirty="0">
                <a:latin typeface="+mj-lt"/>
              </a:rPr>
              <a:t>Sinh viên: Nguyễn Trung Hiếu</a:t>
            </a:r>
          </a:p>
          <a:p>
            <a:r>
              <a:rPr lang="vi-VN" sz="2600" b="1" dirty="0">
                <a:latin typeface="+mj-lt"/>
              </a:rPr>
              <a:t>Mã sinh viên: K225480106019</a:t>
            </a:r>
            <a:endParaRPr lang="en-US" sz="2600" b="1" dirty="0">
              <a:latin typeface="+mj-lt"/>
            </a:endParaRPr>
          </a:p>
        </p:txBody>
      </p:sp>
    </p:spTree>
    <p:extLst>
      <p:ext uri="{BB962C8B-B14F-4D97-AF65-F5344CB8AC3E}">
        <p14:creationId xmlns:p14="http://schemas.microsoft.com/office/powerpoint/2010/main" val="297048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BC55C5F-5A0F-4A0B-B655-B4FBE2E2B161}"/>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1. Cài đặt SQL Server 2022 Developer</a:t>
            </a:r>
            <a:endParaRPr lang="en-US" dirty="0">
              <a:solidFill>
                <a:schemeClr val="bg1"/>
              </a:solidFill>
            </a:endParaRPr>
          </a:p>
        </p:txBody>
      </p:sp>
      <p:sp>
        <p:nvSpPr>
          <p:cNvPr id="9" name="Title 1">
            <a:extLst>
              <a:ext uri="{FF2B5EF4-FFF2-40B4-BE49-F238E27FC236}">
                <a16:creationId xmlns:a16="http://schemas.microsoft.com/office/drawing/2014/main" id="{EAE2809A-12C2-473B-85AA-06A0885BD301}"/>
              </a:ext>
            </a:extLst>
          </p:cNvPr>
          <p:cNvSpPr txBox="1">
            <a:spLocks/>
          </p:cNvSpPr>
          <p:nvPr/>
        </p:nvSpPr>
        <p:spPr>
          <a:xfrm>
            <a:off x="0" y="741004"/>
            <a:ext cx="12192000" cy="74100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30000"/>
              </a:lnSpc>
            </a:pPr>
            <a:r>
              <a:rPr lang="vi-VN" sz="1800" dirty="0"/>
              <a:t>1.9. Cửa sổ License Terms hiện lên, bấm chọn “</a:t>
            </a:r>
            <a:r>
              <a:rPr lang="vi-VN" sz="1800" i="1" dirty="0"/>
              <a:t>I accept the license terms and Privacy Statement</a:t>
            </a:r>
            <a:r>
              <a:rPr lang="vi-VN" sz="1800" dirty="0"/>
              <a:t>” (tức là tôi đồng ý với bản quyền và điều khoản). Sau đó bấm </a:t>
            </a:r>
            <a:r>
              <a:rPr lang="vi-VN" sz="1800" i="1" dirty="0"/>
              <a:t>Next</a:t>
            </a:r>
            <a:r>
              <a:rPr lang="vi-VN" sz="1800" dirty="0"/>
              <a:t>.</a:t>
            </a:r>
          </a:p>
        </p:txBody>
      </p:sp>
      <p:pic>
        <p:nvPicPr>
          <p:cNvPr id="6" name="Picture 5">
            <a:extLst>
              <a:ext uri="{FF2B5EF4-FFF2-40B4-BE49-F238E27FC236}">
                <a16:creationId xmlns:a16="http://schemas.microsoft.com/office/drawing/2014/main" id="{FBB69721-F30B-4946-9238-2E6EFB29EB32}"/>
              </a:ext>
            </a:extLst>
          </p:cNvPr>
          <p:cNvPicPr>
            <a:picLocks noChangeAspect="1"/>
          </p:cNvPicPr>
          <p:nvPr/>
        </p:nvPicPr>
        <p:blipFill>
          <a:blip r:embed="rId2"/>
          <a:stretch>
            <a:fillRect/>
          </a:stretch>
        </p:blipFill>
        <p:spPr>
          <a:xfrm>
            <a:off x="3369446" y="1735394"/>
            <a:ext cx="5354786" cy="4734231"/>
          </a:xfrm>
          <a:prstGeom prst="rect">
            <a:avLst/>
          </a:prstGeom>
        </p:spPr>
      </p:pic>
    </p:spTree>
    <p:extLst>
      <p:ext uri="{BB962C8B-B14F-4D97-AF65-F5344CB8AC3E}">
        <p14:creationId xmlns:p14="http://schemas.microsoft.com/office/powerpoint/2010/main" val="1259336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BC55C5F-5A0F-4A0B-B655-B4FBE2E2B161}"/>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1. Cài đặt SQL Server 2022 Developer</a:t>
            </a:r>
            <a:endParaRPr lang="en-US" dirty="0">
              <a:solidFill>
                <a:schemeClr val="bg1"/>
              </a:solidFill>
            </a:endParaRPr>
          </a:p>
        </p:txBody>
      </p:sp>
      <p:sp>
        <p:nvSpPr>
          <p:cNvPr id="9" name="Title 1">
            <a:extLst>
              <a:ext uri="{FF2B5EF4-FFF2-40B4-BE49-F238E27FC236}">
                <a16:creationId xmlns:a16="http://schemas.microsoft.com/office/drawing/2014/main" id="{EAE2809A-12C2-473B-85AA-06A0885BD301}"/>
              </a:ext>
            </a:extLst>
          </p:cNvPr>
          <p:cNvSpPr txBox="1">
            <a:spLocks/>
          </p:cNvSpPr>
          <p:nvPr/>
        </p:nvSpPr>
        <p:spPr>
          <a:xfrm>
            <a:off x="0" y="741004"/>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800" dirty="0"/>
              <a:t>1.10. Cửa sổ Azure Extension for SQL Server hiện lên, loại bỏ tất cả lựa chọn. Sau đó bấm </a:t>
            </a:r>
            <a:r>
              <a:rPr lang="vi-VN" sz="1800" i="1" dirty="0"/>
              <a:t>Next</a:t>
            </a:r>
            <a:r>
              <a:rPr lang="vi-VN" sz="1800" dirty="0"/>
              <a:t>.</a:t>
            </a:r>
          </a:p>
        </p:txBody>
      </p:sp>
      <p:pic>
        <p:nvPicPr>
          <p:cNvPr id="5" name="Picture 4">
            <a:extLst>
              <a:ext uri="{FF2B5EF4-FFF2-40B4-BE49-F238E27FC236}">
                <a16:creationId xmlns:a16="http://schemas.microsoft.com/office/drawing/2014/main" id="{88D767AD-70C7-4418-9D35-D4E110BB709D}"/>
              </a:ext>
            </a:extLst>
          </p:cNvPr>
          <p:cNvPicPr>
            <a:picLocks noChangeAspect="1"/>
          </p:cNvPicPr>
          <p:nvPr/>
        </p:nvPicPr>
        <p:blipFill>
          <a:blip r:embed="rId2"/>
          <a:stretch>
            <a:fillRect/>
          </a:stretch>
        </p:blipFill>
        <p:spPr>
          <a:xfrm>
            <a:off x="3296072" y="1637071"/>
            <a:ext cx="5518548" cy="4844553"/>
          </a:xfrm>
          <a:prstGeom prst="rect">
            <a:avLst/>
          </a:prstGeom>
        </p:spPr>
      </p:pic>
    </p:spTree>
    <p:extLst>
      <p:ext uri="{BB962C8B-B14F-4D97-AF65-F5344CB8AC3E}">
        <p14:creationId xmlns:p14="http://schemas.microsoft.com/office/powerpoint/2010/main" val="516491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BC55C5F-5A0F-4A0B-B655-B4FBE2E2B161}"/>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1. Cài đặt SQL Server 2022 Developer</a:t>
            </a:r>
            <a:endParaRPr lang="en-US" dirty="0">
              <a:solidFill>
                <a:schemeClr val="bg1"/>
              </a:solidFill>
            </a:endParaRPr>
          </a:p>
        </p:txBody>
      </p:sp>
      <p:sp>
        <p:nvSpPr>
          <p:cNvPr id="9" name="Title 1">
            <a:extLst>
              <a:ext uri="{FF2B5EF4-FFF2-40B4-BE49-F238E27FC236}">
                <a16:creationId xmlns:a16="http://schemas.microsoft.com/office/drawing/2014/main" id="{EAE2809A-12C2-473B-85AA-06A0885BD301}"/>
              </a:ext>
            </a:extLst>
          </p:cNvPr>
          <p:cNvSpPr txBox="1">
            <a:spLocks/>
          </p:cNvSpPr>
          <p:nvPr/>
        </p:nvSpPr>
        <p:spPr>
          <a:xfrm>
            <a:off x="0" y="741004"/>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800" dirty="0"/>
              <a:t>1.11. Cửa sổ Feature Selection hiện lên, lựa chọn các tính năng cần tải rồi chọn </a:t>
            </a:r>
            <a:r>
              <a:rPr lang="vi-VN" sz="1800" i="1" dirty="0"/>
              <a:t>Next</a:t>
            </a:r>
            <a:r>
              <a:rPr lang="vi-VN" sz="1800" dirty="0"/>
              <a:t>.</a:t>
            </a:r>
          </a:p>
        </p:txBody>
      </p:sp>
      <p:pic>
        <p:nvPicPr>
          <p:cNvPr id="6" name="Picture 5">
            <a:extLst>
              <a:ext uri="{FF2B5EF4-FFF2-40B4-BE49-F238E27FC236}">
                <a16:creationId xmlns:a16="http://schemas.microsoft.com/office/drawing/2014/main" id="{A90AFE45-F432-490C-9063-A04E74EB70FD}"/>
              </a:ext>
            </a:extLst>
          </p:cNvPr>
          <p:cNvPicPr>
            <a:picLocks noChangeAspect="1"/>
          </p:cNvPicPr>
          <p:nvPr/>
        </p:nvPicPr>
        <p:blipFill>
          <a:blip r:embed="rId2"/>
          <a:stretch>
            <a:fillRect/>
          </a:stretch>
        </p:blipFill>
        <p:spPr>
          <a:xfrm>
            <a:off x="3274680" y="1582994"/>
            <a:ext cx="5642640" cy="4933360"/>
          </a:xfrm>
          <a:prstGeom prst="rect">
            <a:avLst/>
          </a:prstGeom>
        </p:spPr>
      </p:pic>
    </p:spTree>
    <p:extLst>
      <p:ext uri="{BB962C8B-B14F-4D97-AF65-F5344CB8AC3E}">
        <p14:creationId xmlns:p14="http://schemas.microsoft.com/office/powerpoint/2010/main" val="2507151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BC55C5F-5A0F-4A0B-B655-B4FBE2E2B161}"/>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1. Cài đặt SQL Server 2022 Developer</a:t>
            </a:r>
            <a:endParaRPr lang="en-US" dirty="0">
              <a:solidFill>
                <a:schemeClr val="bg1"/>
              </a:solidFill>
            </a:endParaRPr>
          </a:p>
        </p:txBody>
      </p:sp>
      <p:sp>
        <p:nvSpPr>
          <p:cNvPr id="9" name="Title 1">
            <a:extLst>
              <a:ext uri="{FF2B5EF4-FFF2-40B4-BE49-F238E27FC236}">
                <a16:creationId xmlns:a16="http://schemas.microsoft.com/office/drawing/2014/main" id="{EAE2809A-12C2-473B-85AA-06A0885BD301}"/>
              </a:ext>
            </a:extLst>
          </p:cNvPr>
          <p:cNvSpPr txBox="1">
            <a:spLocks/>
          </p:cNvSpPr>
          <p:nvPr/>
        </p:nvSpPr>
        <p:spPr>
          <a:xfrm>
            <a:off x="0" y="741004"/>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800" dirty="0"/>
              <a:t>1.12. Cửa sổ Instance Configuration hiện lên, ta có hai lựa chọn cho việc đặt tên cho server: tên mặc định hoặc tự đặt tên. Sau khi hoàn tất, bấm </a:t>
            </a:r>
            <a:r>
              <a:rPr lang="vi-VN" sz="1800" i="1" dirty="0"/>
              <a:t>Next</a:t>
            </a:r>
            <a:endParaRPr lang="vi-VN" sz="1800" dirty="0"/>
          </a:p>
        </p:txBody>
      </p:sp>
      <p:pic>
        <p:nvPicPr>
          <p:cNvPr id="5" name="Picture 4">
            <a:extLst>
              <a:ext uri="{FF2B5EF4-FFF2-40B4-BE49-F238E27FC236}">
                <a16:creationId xmlns:a16="http://schemas.microsoft.com/office/drawing/2014/main" id="{01DE69B9-3418-4A3D-B271-9152E396D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8975" y="1809137"/>
            <a:ext cx="5725557" cy="4850747"/>
          </a:xfrm>
          <a:prstGeom prst="rect">
            <a:avLst/>
          </a:prstGeom>
        </p:spPr>
      </p:pic>
    </p:spTree>
    <p:extLst>
      <p:ext uri="{BB962C8B-B14F-4D97-AF65-F5344CB8AC3E}">
        <p14:creationId xmlns:p14="http://schemas.microsoft.com/office/powerpoint/2010/main" val="2098680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BC55C5F-5A0F-4A0B-B655-B4FBE2E2B161}"/>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1. Cài đặt SQL Server 2022 Developer</a:t>
            </a:r>
            <a:endParaRPr lang="en-US" dirty="0">
              <a:solidFill>
                <a:schemeClr val="bg1"/>
              </a:solidFill>
            </a:endParaRPr>
          </a:p>
        </p:txBody>
      </p:sp>
      <p:sp>
        <p:nvSpPr>
          <p:cNvPr id="9" name="Title 1">
            <a:extLst>
              <a:ext uri="{FF2B5EF4-FFF2-40B4-BE49-F238E27FC236}">
                <a16:creationId xmlns:a16="http://schemas.microsoft.com/office/drawing/2014/main" id="{EAE2809A-12C2-473B-85AA-06A0885BD301}"/>
              </a:ext>
            </a:extLst>
          </p:cNvPr>
          <p:cNvSpPr txBox="1">
            <a:spLocks/>
          </p:cNvSpPr>
          <p:nvPr/>
        </p:nvSpPr>
        <p:spPr>
          <a:xfrm>
            <a:off x="0" y="741004"/>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800" dirty="0"/>
              <a:t>1.13. Cửa sổ Server Configuration hiện lên, bấm </a:t>
            </a:r>
            <a:r>
              <a:rPr lang="vi-VN" sz="1800" i="1" dirty="0"/>
              <a:t>Next</a:t>
            </a:r>
            <a:r>
              <a:rPr lang="vi-VN" sz="1800" dirty="0"/>
              <a:t>.</a:t>
            </a:r>
          </a:p>
        </p:txBody>
      </p:sp>
      <p:pic>
        <p:nvPicPr>
          <p:cNvPr id="6" name="Picture 5">
            <a:extLst>
              <a:ext uri="{FF2B5EF4-FFF2-40B4-BE49-F238E27FC236}">
                <a16:creationId xmlns:a16="http://schemas.microsoft.com/office/drawing/2014/main" id="{E8A5EC4C-AB1F-4089-90A1-001CF36A6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0446" y="1548580"/>
            <a:ext cx="5555052" cy="4871884"/>
          </a:xfrm>
          <a:prstGeom prst="rect">
            <a:avLst/>
          </a:prstGeom>
        </p:spPr>
      </p:pic>
    </p:spTree>
    <p:extLst>
      <p:ext uri="{BB962C8B-B14F-4D97-AF65-F5344CB8AC3E}">
        <p14:creationId xmlns:p14="http://schemas.microsoft.com/office/powerpoint/2010/main" val="936440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BC55C5F-5A0F-4A0B-B655-B4FBE2E2B161}"/>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1. Cài đặt SQL Server 2022 Developer</a:t>
            </a:r>
            <a:endParaRPr lang="en-US" dirty="0">
              <a:solidFill>
                <a:schemeClr val="bg1"/>
              </a:solidFill>
            </a:endParaRPr>
          </a:p>
        </p:txBody>
      </p:sp>
      <p:sp>
        <p:nvSpPr>
          <p:cNvPr id="9" name="Title 1">
            <a:extLst>
              <a:ext uri="{FF2B5EF4-FFF2-40B4-BE49-F238E27FC236}">
                <a16:creationId xmlns:a16="http://schemas.microsoft.com/office/drawing/2014/main" id="{EAE2809A-12C2-473B-85AA-06A0885BD301}"/>
              </a:ext>
            </a:extLst>
          </p:cNvPr>
          <p:cNvSpPr txBox="1">
            <a:spLocks/>
          </p:cNvSpPr>
          <p:nvPr/>
        </p:nvSpPr>
        <p:spPr>
          <a:xfrm>
            <a:off x="0" y="741004"/>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800" dirty="0"/>
              <a:t>1.14. Trong cửa sổ Database Engine Configuration:</a:t>
            </a:r>
          </a:p>
        </p:txBody>
      </p:sp>
      <p:pic>
        <p:nvPicPr>
          <p:cNvPr id="5" name="Picture 4">
            <a:extLst>
              <a:ext uri="{FF2B5EF4-FFF2-40B4-BE49-F238E27FC236}">
                <a16:creationId xmlns:a16="http://schemas.microsoft.com/office/drawing/2014/main" id="{E8C9D96B-AAB9-47E7-8A65-F2D1EAFDA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645" y="1560386"/>
            <a:ext cx="5444168" cy="4744204"/>
          </a:xfrm>
          <a:prstGeom prst="rect">
            <a:avLst/>
          </a:prstGeom>
        </p:spPr>
      </p:pic>
      <p:sp>
        <p:nvSpPr>
          <p:cNvPr id="8" name="Title 1">
            <a:extLst>
              <a:ext uri="{FF2B5EF4-FFF2-40B4-BE49-F238E27FC236}">
                <a16:creationId xmlns:a16="http://schemas.microsoft.com/office/drawing/2014/main" id="{54812CA9-1711-47E5-83E4-33DADF8ECE23}"/>
              </a:ext>
            </a:extLst>
          </p:cNvPr>
          <p:cNvSpPr txBox="1">
            <a:spLocks/>
          </p:cNvSpPr>
          <p:nvPr/>
        </p:nvSpPr>
        <p:spPr>
          <a:xfrm>
            <a:off x="6209517" y="1372792"/>
            <a:ext cx="5329973" cy="474420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30000"/>
              </a:lnSpc>
            </a:pPr>
            <a:r>
              <a:rPr lang="vi-VN" sz="1400" b="1" dirty="0"/>
              <a:t>Authentication Mode</a:t>
            </a:r>
            <a:r>
              <a:rPr lang="vi-VN" sz="1400" dirty="0"/>
              <a:t> ta chọn một trong hai chế độ:</a:t>
            </a:r>
            <a:endParaRPr lang="vi-VN" sz="1400" b="1" dirty="0">
              <a:latin typeface="Times New Roman" panose="02020603050405020304" pitchFamily="18" charset="0"/>
              <a:ea typeface="Yu Gothic UI Semibold" panose="020B0700000000000000" pitchFamily="34" charset="-128"/>
              <a:cs typeface="Times New Roman" panose="02020603050405020304" pitchFamily="18" charset="0"/>
            </a:endParaRPr>
          </a:p>
          <a:p>
            <a:pPr marL="285750" indent="-285750" algn="just">
              <a:lnSpc>
                <a:spcPct val="130000"/>
              </a:lnSpc>
              <a:buFont typeface="Wingdings" panose="05000000000000000000" pitchFamily="2" charset="2"/>
              <a:buChar char="q"/>
            </a:pPr>
            <a:r>
              <a:rPr lang="vi-VN" sz="1400" b="1" dirty="0">
                <a:latin typeface="Times New Roman" panose="02020603050405020304" pitchFamily="18" charset="0"/>
                <a:ea typeface="Yu Gothic UI Semibold" panose="020B0700000000000000" pitchFamily="34" charset="-128"/>
                <a:cs typeface="Times New Roman" panose="02020603050405020304" pitchFamily="18" charset="0"/>
              </a:rPr>
              <a:t>Chế độ Windows authentication mode</a:t>
            </a:r>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 cho phép xác thực thông qua tài khoản Windows</a:t>
            </a:r>
          </a:p>
          <a:p>
            <a:pPr marL="285750" indent="-285750" algn="just">
              <a:lnSpc>
                <a:spcPct val="130000"/>
              </a:lnSpc>
              <a:buFont typeface="Wingdings" panose="05000000000000000000" pitchFamily="2" charset="2"/>
              <a:buChar char="q"/>
            </a:pPr>
            <a:r>
              <a:rPr lang="vi-VN" sz="1400" b="1" dirty="0">
                <a:latin typeface="Times New Roman" panose="02020603050405020304" pitchFamily="18" charset="0"/>
                <a:ea typeface="Yu Gothic UI Semibold" panose="020B0700000000000000" pitchFamily="34" charset="-128"/>
                <a:cs typeface="Times New Roman" panose="02020603050405020304" pitchFamily="18" charset="0"/>
              </a:rPr>
              <a:t>Chế độ Mixed Mode</a:t>
            </a:r>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 cho phép xác thực thông qua tài khoản Windows và cả tài khoản SQL Server.</a:t>
            </a:r>
          </a:p>
          <a:p>
            <a:pPr algn="just">
              <a:lnSpc>
                <a:spcPct val="130000"/>
              </a:lnSpc>
            </a:pPr>
            <a:r>
              <a:rPr lang="vi-VN" sz="1400" b="1" dirty="0">
                <a:latin typeface="Times New Roman" panose="02020603050405020304" pitchFamily="18" charset="0"/>
                <a:ea typeface="Yu Gothic UI Semibold" panose="020B0700000000000000" pitchFamily="34" charset="-128"/>
                <a:cs typeface="Times New Roman" panose="02020603050405020304" pitchFamily="18" charset="0"/>
              </a:rPr>
              <a:t>Specify the password for the SQL Server system administrator (sa) account</a:t>
            </a:r>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 (Xác định mật khẩu cho tài khoản quản trị viên hệ thống SQL Server "sa"):</a:t>
            </a:r>
          </a:p>
          <a:p>
            <a:pPr marL="285750" indent="-285750" algn="just">
              <a:lnSpc>
                <a:spcPct val="130000"/>
              </a:lnSpc>
              <a:buFont typeface="Wingdings" panose="05000000000000000000" pitchFamily="2" charset="2"/>
              <a:buChar char="q"/>
            </a:pPr>
            <a:r>
              <a:rPr lang="vi-VN" sz="1400" b="1" dirty="0">
                <a:latin typeface="Times New Roman" panose="02020603050405020304" pitchFamily="18" charset="0"/>
                <a:ea typeface="Yu Gothic UI Semibold" panose="020B0700000000000000" pitchFamily="34" charset="-128"/>
                <a:cs typeface="Times New Roman" panose="02020603050405020304" pitchFamily="18" charset="0"/>
              </a:rPr>
              <a:t>Enter password </a:t>
            </a:r>
            <a:r>
              <a:rPr lang="vi-VN" sz="1400" b="1" i="1" dirty="0">
                <a:latin typeface="Times New Roman" panose="02020603050405020304" pitchFamily="18" charset="0"/>
                <a:ea typeface="Yu Gothic UI Semibold" panose="020B0700000000000000" pitchFamily="34" charset="-128"/>
                <a:cs typeface="Times New Roman" panose="02020603050405020304" pitchFamily="18" charset="0"/>
              </a:rPr>
              <a:t>: </a:t>
            </a:r>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Nhập mật khẩu</a:t>
            </a:r>
          </a:p>
          <a:p>
            <a:pPr marL="285750" indent="-285750" algn="just">
              <a:lnSpc>
                <a:spcPct val="130000"/>
              </a:lnSpc>
              <a:buFont typeface="Wingdings" panose="05000000000000000000" pitchFamily="2" charset="2"/>
              <a:buChar char="q"/>
            </a:pPr>
            <a:r>
              <a:rPr lang="vi-VN" sz="1400" b="1" dirty="0">
                <a:latin typeface="Times New Roman" panose="02020603050405020304" pitchFamily="18" charset="0"/>
                <a:ea typeface="Yu Gothic UI Semibold" panose="020B0700000000000000" pitchFamily="34" charset="-128"/>
                <a:cs typeface="Times New Roman" panose="02020603050405020304" pitchFamily="18" charset="0"/>
              </a:rPr>
              <a:t>Confirm password </a:t>
            </a:r>
            <a:r>
              <a:rPr lang="vi-VN" sz="1400" b="1" i="1" dirty="0">
                <a:latin typeface="Times New Roman" panose="02020603050405020304" pitchFamily="18" charset="0"/>
                <a:ea typeface="Yu Gothic UI Semibold" panose="020B0700000000000000" pitchFamily="34" charset="-128"/>
                <a:cs typeface="Times New Roman" panose="02020603050405020304" pitchFamily="18" charset="0"/>
              </a:rPr>
              <a:t>: </a:t>
            </a:r>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Nhập lại mật khẩu để xác nhận.</a:t>
            </a:r>
          </a:p>
          <a:p>
            <a:pPr algn="just">
              <a:lnSpc>
                <a:spcPct val="130000"/>
              </a:lnSpc>
            </a:pPr>
            <a:r>
              <a:rPr lang="vi-VN" sz="1400" b="1" dirty="0">
                <a:latin typeface="Times New Roman" panose="02020603050405020304" pitchFamily="18" charset="0"/>
                <a:ea typeface="Yu Gothic UI Semibold" panose="020B0700000000000000" pitchFamily="34" charset="-128"/>
                <a:cs typeface="Times New Roman" panose="02020603050405020304" pitchFamily="18" charset="0"/>
              </a:rPr>
              <a:t>Specify SQL Server administrators </a:t>
            </a:r>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(Xác định quản trị viên):</a:t>
            </a:r>
          </a:p>
          <a:p>
            <a:pPr marL="285750" indent="-285750" algn="just">
              <a:lnSpc>
                <a:spcPct val="130000"/>
              </a:lnSpc>
              <a:buFont typeface="Wingdings" panose="05000000000000000000" pitchFamily="2" charset="2"/>
              <a:buChar char="q"/>
            </a:pPr>
            <a:r>
              <a:rPr lang="vi-VN" sz="1400" b="1" dirty="0">
                <a:latin typeface="Times New Roman" panose="02020603050405020304" pitchFamily="18" charset="0"/>
                <a:ea typeface="Yu Gothic UI Semibold" panose="020B0700000000000000" pitchFamily="34" charset="-128"/>
                <a:cs typeface="Times New Roman" panose="02020603050405020304" pitchFamily="18" charset="0"/>
              </a:rPr>
              <a:t>Add Current User </a:t>
            </a:r>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(Thêm người dùng hiện tại): Thêm tài khoản Windows hiện đang đăng nhập làm quản trị viên SQL Server.</a:t>
            </a:r>
          </a:p>
          <a:p>
            <a:pPr marL="285750" indent="-285750" algn="just">
              <a:lnSpc>
                <a:spcPct val="130000"/>
              </a:lnSpc>
              <a:buFont typeface="Wingdings" panose="05000000000000000000" pitchFamily="2" charset="2"/>
              <a:buChar char="q"/>
            </a:pPr>
            <a:r>
              <a:rPr lang="vi-VN" sz="1400" b="1" dirty="0">
                <a:latin typeface="Times New Roman" panose="02020603050405020304" pitchFamily="18" charset="0"/>
                <a:ea typeface="Yu Gothic UI Semibold" panose="020B0700000000000000" pitchFamily="34" charset="-128"/>
                <a:cs typeface="Times New Roman" panose="02020603050405020304" pitchFamily="18" charset="0"/>
              </a:rPr>
              <a:t>Add</a:t>
            </a:r>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 (Thêm...): Chọn một tài khoản khác làm quản trị viên SQL Server.</a:t>
            </a:r>
          </a:p>
          <a:p>
            <a:pPr marL="285750" indent="-285750" algn="just">
              <a:lnSpc>
                <a:spcPct val="130000"/>
              </a:lnSpc>
              <a:buFont typeface="Wingdings" panose="05000000000000000000" pitchFamily="2" charset="2"/>
              <a:buChar char="q"/>
            </a:pPr>
            <a:r>
              <a:rPr lang="vi-VN" sz="1400" b="1" dirty="0">
                <a:latin typeface="Times New Roman" panose="02020603050405020304" pitchFamily="18" charset="0"/>
                <a:ea typeface="Yu Gothic UI Semibold" panose="020B0700000000000000" pitchFamily="34" charset="-128"/>
                <a:cs typeface="Times New Roman" panose="02020603050405020304" pitchFamily="18" charset="0"/>
              </a:rPr>
              <a:t>Remove </a:t>
            </a:r>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(Xóa): Xóa tài khoản khỏi danh sách quản trị viên.</a:t>
            </a:r>
          </a:p>
          <a:p>
            <a:pPr algn="just">
              <a:lnSpc>
                <a:spcPct val="130000"/>
              </a:lnSpc>
            </a:pPr>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Sau khi hoàn thành các bước, bấm </a:t>
            </a:r>
            <a:r>
              <a:rPr lang="vi-VN" sz="1400" b="1" i="1" dirty="0">
                <a:latin typeface="Times New Roman" panose="02020603050405020304" pitchFamily="18" charset="0"/>
                <a:ea typeface="Yu Gothic UI Semibold" panose="020B0700000000000000" pitchFamily="34" charset="-128"/>
                <a:cs typeface="Times New Roman" panose="02020603050405020304" pitchFamily="18" charset="0"/>
              </a:rPr>
              <a:t>Next</a:t>
            </a:r>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a:t>
            </a:r>
          </a:p>
        </p:txBody>
      </p:sp>
    </p:spTree>
    <p:extLst>
      <p:ext uri="{BB962C8B-B14F-4D97-AF65-F5344CB8AC3E}">
        <p14:creationId xmlns:p14="http://schemas.microsoft.com/office/powerpoint/2010/main" val="2192114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BC55C5F-5A0F-4A0B-B655-B4FBE2E2B161}"/>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1. Cài đặt SQL Server 2022 Developer</a:t>
            </a:r>
            <a:endParaRPr lang="en-US" dirty="0">
              <a:solidFill>
                <a:schemeClr val="bg1"/>
              </a:solidFill>
            </a:endParaRPr>
          </a:p>
        </p:txBody>
      </p:sp>
      <p:sp>
        <p:nvSpPr>
          <p:cNvPr id="9" name="Title 1">
            <a:extLst>
              <a:ext uri="{FF2B5EF4-FFF2-40B4-BE49-F238E27FC236}">
                <a16:creationId xmlns:a16="http://schemas.microsoft.com/office/drawing/2014/main" id="{EAE2809A-12C2-473B-85AA-06A0885BD301}"/>
              </a:ext>
            </a:extLst>
          </p:cNvPr>
          <p:cNvSpPr txBox="1">
            <a:spLocks/>
          </p:cNvSpPr>
          <p:nvPr/>
        </p:nvSpPr>
        <p:spPr>
          <a:xfrm>
            <a:off x="0" y="741004"/>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800" dirty="0"/>
              <a:t>1.15. Trong cửa sổ Analysis Services Configuration (cấu hình dịch vụ phân tích</a:t>
            </a:r>
            <a:r>
              <a:rPr lang="vi-VN" sz="1800" dirty="0">
                <a:effectLst/>
                <a:latin typeface="Times New Roman" panose="02020603050405020304" pitchFamily="18" charset="0"/>
                <a:ea typeface="Calibri" panose="020F0502020204030204" pitchFamily="34" charset="0"/>
                <a:cs typeface="Arial" panose="020B0604020202020204" pitchFamily="34" charset="0"/>
              </a:rPr>
              <a:t>):</a:t>
            </a:r>
            <a:endParaRPr lang="vi-VN" sz="1800" dirty="0"/>
          </a:p>
        </p:txBody>
      </p:sp>
      <p:pic>
        <p:nvPicPr>
          <p:cNvPr id="6" name="Picture 5">
            <a:extLst>
              <a:ext uri="{FF2B5EF4-FFF2-40B4-BE49-F238E27FC236}">
                <a16:creationId xmlns:a16="http://schemas.microsoft.com/office/drawing/2014/main" id="{DC6F1008-DB52-454C-B0D4-625466C4F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588" y="1541001"/>
            <a:ext cx="5487412" cy="4886098"/>
          </a:xfrm>
          <a:prstGeom prst="rect">
            <a:avLst/>
          </a:prstGeom>
        </p:spPr>
      </p:pic>
      <p:sp>
        <p:nvSpPr>
          <p:cNvPr id="10" name="Title 1">
            <a:extLst>
              <a:ext uri="{FF2B5EF4-FFF2-40B4-BE49-F238E27FC236}">
                <a16:creationId xmlns:a16="http://schemas.microsoft.com/office/drawing/2014/main" id="{2103F069-0461-4241-85AE-C117A59B48D1}"/>
              </a:ext>
            </a:extLst>
          </p:cNvPr>
          <p:cNvSpPr txBox="1">
            <a:spLocks/>
          </p:cNvSpPr>
          <p:nvPr/>
        </p:nvSpPr>
        <p:spPr>
          <a:xfrm>
            <a:off x="6322277" y="1482008"/>
            <a:ext cx="5329973" cy="4744204"/>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30000"/>
              </a:lnSpc>
            </a:pPr>
            <a:r>
              <a:rPr lang="vi-VN" sz="1500" b="1" dirty="0">
                <a:latin typeface="Times New Roman" panose="02020603050405020304" pitchFamily="18" charset="0"/>
                <a:ea typeface="Yu Gothic UI Semibold" panose="020B0700000000000000" pitchFamily="34" charset="-128"/>
                <a:cs typeface="Times New Roman" panose="02020603050405020304" pitchFamily="18" charset="0"/>
              </a:rPr>
              <a:t>Server Mode (Chế độ máy chủ)</a:t>
            </a:r>
          </a:p>
          <a:p>
            <a:pPr marL="285750" indent="-285750" algn="just">
              <a:lnSpc>
                <a:spcPct val="130000"/>
              </a:lnSpc>
              <a:buFont typeface="Wingdings" panose="05000000000000000000" pitchFamily="2" charset="2"/>
              <a:buChar char="q"/>
            </a:pPr>
            <a:r>
              <a:rPr lang="vi-VN" sz="1500" b="1" dirty="0">
                <a:latin typeface="Times New Roman" panose="02020603050405020304" pitchFamily="18" charset="0"/>
                <a:ea typeface="Yu Gothic UI Semibold" panose="020B0700000000000000" pitchFamily="34" charset="-128"/>
                <a:cs typeface="Times New Roman" panose="02020603050405020304" pitchFamily="18" charset="0"/>
              </a:rPr>
              <a:t>Multidimensional Mode (Chế độ Đa chiều): </a:t>
            </a:r>
            <a:r>
              <a:rPr lang="vi-VN" sz="1500" dirty="0">
                <a:latin typeface="Times New Roman" panose="02020603050405020304" pitchFamily="18" charset="0"/>
                <a:ea typeface="Yu Gothic UI Semibold" panose="020B0700000000000000" pitchFamily="34" charset="-128"/>
                <a:cs typeface="Times New Roman" panose="02020603050405020304" pitchFamily="18" charset="0"/>
              </a:rPr>
              <a:t>Hỗ trợ mô hình OLAP (Online Analytical Processing), giúp phân tích dữ liệu từ nhiều góc độ khác nhau.</a:t>
            </a:r>
          </a:p>
          <a:p>
            <a:pPr marL="285750" indent="-285750" algn="just">
              <a:lnSpc>
                <a:spcPct val="130000"/>
              </a:lnSpc>
              <a:buFont typeface="Wingdings" panose="05000000000000000000" pitchFamily="2" charset="2"/>
              <a:buChar char="q"/>
            </a:pPr>
            <a:r>
              <a:rPr lang="vi-VN" sz="1500" b="1" dirty="0">
                <a:latin typeface="Times New Roman" panose="02020603050405020304" pitchFamily="18" charset="0"/>
                <a:ea typeface="Yu Gothic UI Semibold" panose="020B0700000000000000" pitchFamily="34" charset="-128"/>
                <a:cs typeface="Times New Roman" panose="02020603050405020304" pitchFamily="18" charset="0"/>
              </a:rPr>
              <a:t>Tabular Mode (Chế độ Bảng): </a:t>
            </a:r>
            <a:r>
              <a:rPr lang="vi-VN" sz="1500" dirty="0">
                <a:latin typeface="Times New Roman" panose="02020603050405020304" pitchFamily="18" charset="0"/>
                <a:ea typeface="Yu Gothic UI Semibold" panose="020B0700000000000000" pitchFamily="34" charset="-128"/>
                <a:cs typeface="Times New Roman" panose="02020603050405020304" pitchFamily="18" charset="0"/>
              </a:rPr>
              <a:t>Hỗ trợ mô hình phân tích dựa trên bảng (dữ liệu dạng quan hệ), hiệu suất cao và phù hợp với Power BI hoặc các giải pháp phân tích hiện đại.</a:t>
            </a:r>
          </a:p>
          <a:p>
            <a:pPr algn="just">
              <a:lnSpc>
                <a:spcPct val="130000"/>
              </a:lnSpc>
            </a:pPr>
            <a:endParaRPr lang="vi-VN" sz="1500" dirty="0">
              <a:latin typeface="Times New Roman" panose="02020603050405020304" pitchFamily="18" charset="0"/>
              <a:ea typeface="Yu Gothic UI Semibold" panose="020B0700000000000000" pitchFamily="34" charset="-128"/>
              <a:cs typeface="Times New Roman" panose="02020603050405020304" pitchFamily="18" charset="0"/>
            </a:endParaRPr>
          </a:p>
          <a:p>
            <a:pPr algn="just">
              <a:lnSpc>
                <a:spcPct val="130000"/>
              </a:lnSpc>
            </a:pPr>
            <a:r>
              <a:rPr lang="vi-VN" sz="1500" dirty="0">
                <a:latin typeface="Times New Roman" panose="02020603050405020304" pitchFamily="18" charset="0"/>
                <a:ea typeface="Yu Gothic UI Semibold" panose="020B0700000000000000" pitchFamily="34" charset="-128"/>
                <a:cs typeface="Times New Roman" panose="02020603050405020304" pitchFamily="18" charset="0"/>
              </a:rPr>
              <a:t>→ Tabular Mode đang được chọn.</a:t>
            </a:r>
          </a:p>
          <a:p>
            <a:pPr algn="just">
              <a:lnSpc>
                <a:spcPct val="130000"/>
              </a:lnSpc>
            </a:pPr>
            <a:r>
              <a:rPr lang="vi-VN" sz="1500" b="1" dirty="0">
                <a:latin typeface="Times New Roman" panose="02020603050405020304" pitchFamily="18" charset="0"/>
                <a:ea typeface="Yu Gothic UI Semibold" panose="020B0700000000000000" pitchFamily="34" charset="-128"/>
                <a:cs typeface="Times New Roman" panose="02020603050405020304" pitchFamily="18" charset="0"/>
              </a:rPr>
              <a:t>Specify which users have administrative permissions for Analysis Services (Xác định người dùng có quyền quản trị Dịch vụ Phân tích)</a:t>
            </a:r>
          </a:p>
          <a:p>
            <a:pPr marL="285750" indent="-285750" algn="just">
              <a:lnSpc>
                <a:spcPct val="130000"/>
              </a:lnSpc>
              <a:buFont typeface="Wingdings" panose="05000000000000000000" pitchFamily="2" charset="2"/>
              <a:buChar char="q"/>
            </a:pPr>
            <a:r>
              <a:rPr lang="vi-VN" sz="1500" b="1" dirty="0">
                <a:latin typeface="Times New Roman" panose="02020603050405020304" pitchFamily="18" charset="0"/>
                <a:ea typeface="Yu Gothic UI Semibold" panose="020B0700000000000000" pitchFamily="34" charset="-128"/>
                <a:cs typeface="Times New Roman" panose="02020603050405020304" pitchFamily="18" charset="0"/>
              </a:rPr>
              <a:t>Add Current User</a:t>
            </a:r>
            <a:r>
              <a:rPr lang="vi-VN" sz="1500" dirty="0">
                <a:latin typeface="Times New Roman" panose="02020603050405020304" pitchFamily="18" charset="0"/>
                <a:ea typeface="Yu Gothic UI Semibold" panose="020B0700000000000000" pitchFamily="34" charset="-128"/>
                <a:cs typeface="Times New Roman" panose="02020603050405020304" pitchFamily="18" charset="0"/>
              </a:rPr>
              <a:t> (Thêm người dùng hiện tại): Thêm tài khoản Windows hiện đang đăng nhập làm quản trị viên SSAS.</a:t>
            </a:r>
          </a:p>
          <a:p>
            <a:pPr marL="285750" indent="-285750" algn="just">
              <a:lnSpc>
                <a:spcPct val="130000"/>
              </a:lnSpc>
              <a:buFont typeface="Wingdings" panose="05000000000000000000" pitchFamily="2" charset="2"/>
              <a:buChar char="q"/>
            </a:pPr>
            <a:r>
              <a:rPr lang="vi-VN" sz="1500" b="1" dirty="0">
                <a:latin typeface="Times New Roman" panose="02020603050405020304" pitchFamily="18" charset="0"/>
                <a:ea typeface="Yu Gothic UI Semibold" panose="020B0700000000000000" pitchFamily="34" charset="-128"/>
                <a:cs typeface="Times New Roman" panose="02020603050405020304" pitchFamily="18" charset="0"/>
              </a:rPr>
              <a:t>Add... </a:t>
            </a:r>
            <a:r>
              <a:rPr lang="vi-VN" sz="1500" dirty="0">
                <a:latin typeface="Times New Roman" panose="02020603050405020304" pitchFamily="18" charset="0"/>
                <a:ea typeface="Yu Gothic UI Semibold" panose="020B0700000000000000" pitchFamily="34" charset="-128"/>
                <a:cs typeface="Times New Roman" panose="02020603050405020304" pitchFamily="18" charset="0"/>
              </a:rPr>
              <a:t>(Thêm...): Chọn một tài khoản khác làm quản trị viên SSAS.</a:t>
            </a:r>
          </a:p>
          <a:p>
            <a:pPr marL="285750" indent="-285750" algn="just">
              <a:lnSpc>
                <a:spcPct val="130000"/>
              </a:lnSpc>
              <a:buFont typeface="Wingdings" panose="05000000000000000000" pitchFamily="2" charset="2"/>
              <a:buChar char="q"/>
            </a:pPr>
            <a:r>
              <a:rPr lang="vi-VN" sz="1500" b="1" dirty="0">
                <a:latin typeface="Times New Roman" panose="02020603050405020304" pitchFamily="18" charset="0"/>
                <a:ea typeface="Yu Gothic UI Semibold" panose="020B0700000000000000" pitchFamily="34" charset="-128"/>
                <a:cs typeface="Times New Roman" panose="02020603050405020304" pitchFamily="18" charset="0"/>
              </a:rPr>
              <a:t>Remove </a:t>
            </a:r>
            <a:r>
              <a:rPr lang="vi-VN" sz="1500" dirty="0">
                <a:latin typeface="Times New Roman" panose="02020603050405020304" pitchFamily="18" charset="0"/>
                <a:ea typeface="Yu Gothic UI Semibold" panose="020B0700000000000000" pitchFamily="34" charset="-128"/>
                <a:cs typeface="Times New Roman" panose="02020603050405020304" pitchFamily="18" charset="0"/>
              </a:rPr>
              <a:t>(Xóa): Xóa tài khoản khỏi danh sách quản trị viên.</a:t>
            </a:r>
          </a:p>
          <a:p>
            <a:pPr algn="just">
              <a:lnSpc>
                <a:spcPct val="130000"/>
              </a:lnSpc>
            </a:pPr>
            <a:r>
              <a:rPr lang="vi-VN" sz="1500" dirty="0">
                <a:latin typeface="Times New Roman" panose="02020603050405020304" pitchFamily="18" charset="0"/>
                <a:ea typeface="Yu Gothic UI Semibold" panose="020B0700000000000000" pitchFamily="34" charset="-128"/>
                <a:cs typeface="Times New Roman" panose="02020603050405020304" pitchFamily="18" charset="0"/>
              </a:rPr>
              <a:t>Tài khoản DELL-INSPIRON\ADMIN (ADMIN) đã được thêm làm quản trị viên.</a:t>
            </a:r>
          </a:p>
          <a:p>
            <a:pPr algn="just">
              <a:lnSpc>
                <a:spcPct val="130000"/>
              </a:lnSpc>
            </a:pPr>
            <a:r>
              <a:rPr lang="vi-VN" sz="1500" dirty="0">
                <a:latin typeface="Times New Roman" panose="02020603050405020304" pitchFamily="18" charset="0"/>
                <a:ea typeface="Yu Gothic UI Semibold" panose="020B0700000000000000" pitchFamily="34" charset="-128"/>
                <a:cs typeface="Times New Roman" panose="02020603050405020304" pitchFamily="18" charset="0"/>
              </a:rPr>
              <a:t>Sau khi hoàn thành các bước, chọn Next.</a:t>
            </a:r>
          </a:p>
          <a:p>
            <a:pPr algn="just"/>
            <a:endParaRPr lang="vi-VN" sz="1400" dirty="0">
              <a:latin typeface="Times New Roman" panose="02020603050405020304" pitchFamily="18" charset="0"/>
              <a:ea typeface="Yu Gothic UI Semibold" panose="020B0700000000000000" pitchFamily="34" charset="-128"/>
              <a:cs typeface="Times New Roman" panose="02020603050405020304" pitchFamily="18" charset="0"/>
            </a:endParaRPr>
          </a:p>
        </p:txBody>
      </p:sp>
    </p:spTree>
    <p:extLst>
      <p:ext uri="{BB962C8B-B14F-4D97-AF65-F5344CB8AC3E}">
        <p14:creationId xmlns:p14="http://schemas.microsoft.com/office/powerpoint/2010/main" val="3054136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BC55C5F-5A0F-4A0B-B655-B4FBE2E2B161}"/>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1. Cài đặt SQL Server 2022 Developer</a:t>
            </a:r>
            <a:endParaRPr lang="en-US" dirty="0">
              <a:solidFill>
                <a:schemeClr val="bg1"/>
              </a:solidFill>
            </a:endParaRPr>
          </a:p>
        </p:txBody>
      </p:sp>
      <p:sp>
        <p:nvSpPr>
          <p:cNvPr id="9" name="Title 1">
            <a:extLst>
              <a:ext uri="{FF2B5EF4-FFF2-40B4-BE49-F238E27FC236}">
                <a16:creationId xmlns:a16="http://schemas.microsoft.com/office/drawing/2014/main" id="{EAE2809A-12C2-473B-85AA-06A0885BD301}"/>
              </a:ext>
            </a:extLst>
          </p:cNvPr>
          <p:cNvSpPr txBox="1">
            <a:spLocks/>
          </p:cNvSpPr>
          <p:nvPr/>
        </p:nvSpPr>
        <p:spPr>
          <a:xfrm>
            <a:off x="0" y="741004"/>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800" dirty="0"/>
              <a:t>1.16. Trong cửa sổ Integration Services Scale Out Configuration – Master Node:</a:t>
            </a:r>
          </a:p>
        </p:txBody>
      </p:sp>
      <p:sp>
        <p:nvSpPr>
          <p:cNvPr id="10" name="Title 1">
            <a:extLst>
              <a:ext uri="{FF2B5EF4-FFF2-40B4-BE49-F238E27FC236}">
                <a16:creationId xmlns:a16="http://schemas.microsoft.com/office/drawing/2014/main" id="{2103F069-0461-4241-85AE-C117A59B48D1}"/>
              </a:ext>
            </a:extLst>
          </p:cNvPr>
          <p:cNvSpPr txBox="1">
            <a:spLocks/>
          </p:cNvSpPr>
          <p:nvPr/>
        </p:nvSpPr>
        <p:spPr>
          <a:xfrm>
            <a:off x="6322277" y="1482008"/>
            <a:ext cx="5329973" cy="47442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30000"/>
              </a:lnSpc>
            </a:pPr>
            <a:r>
              <a:rPr lang="vi-VN" sz="1400" b="1" dirty="0">
                <a:latin typeface="Times New Roman" panose="02020603050405020304" pitchFamily="18" charset="0"/>
                <a:ea typeface="Yu Gothic UI Semibold" panose="020B0700000000000000" pitchFamily="34" charset="-128"/>
                <a:cs typeface="Times New Roman" panose="02020603050405020304" pitchFamily="18" charset="0"/>
              </a:rPr>
              <a:t>Specify a port number that the master node uses to communicate with the worker nodes</a:t>
            </a:r>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 </a:t>
            </a:r>
          </a:p>
          <a:p>
            <a:pPr algn="just">
              <a:lnSpc>
                <a:spcPct val="130000"/>
              </a:lnSpc>
            </a:pPr>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(Xác định số cổng mà nút chính sử dụng để giao tiếp với các nút phụ)</a:t>
            </a:r>
          </a:p>
          <a:p>
            <a:pPr algn="just">
              <a:lnSpc>
                <a:spcPct val="130000"/>
              </a:lnSpc>
            </a:pPr>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	Port Number: 8391 (Số cổng: 8391)</a:t>
            </a:r>
          </a:p>
          <a:p>
            <a:pPr algn="just">
              <a:lnSpc>
                <a:spcPct val="130000"/>
              </a:lnSpc>
            </a:pPr>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 Đây là số cổng mà Master Node sử dụng để giao tiếp với Worker Nodes trong mô hình Scale Out của SQL Server Integration Services (SSIS).</a:t>
            </a:r>
            <a:endParaRPr lang="vi-VN" sz="1400" b="1" dirty="0">
              <a:latin typeface="Times New Roman" panose="02020603050405020304" pitchFamily="18" charset="0"/>
              <a:ea typeface="Yu Gothic UI Semibold" panose="020B0700000000000000" pitchFamily="34" charset="-128"/>
              <a:cs typeface="Times New Roman" panose="02020603050405020304" pitchFamily="18" charset="0"/>
            </a:endParaRPr>
          </a:p>
          <a:p>
            <a:pPr algn="just">
              <a:lnSpc>
                <a:spcPct val="130000"/>
              </a:lnSpc>
            </a:pPr>
            <a:r>
              <a:rPr lang="vi-VN" sz="1400" b="1" dirty="0">
                <a:latin typeface="Times New Roman" panose="02020603050405020304" pitchFamily="18" charset="0"/>
                <a:ea typeface="Yu Gothic UI Semibold" panose="020B0700000000000000" pitchFamily="34" charset="-128"/>
                <a:cs typeface="Times New Roman" panose="02020603050405020304" pitchFamily="18" charset="0"/>
              </a:rPr>
              <a:t>Select a SSL certificate (chọn chứng chỉ SSL):</a:t>
            </a:r>
          </a:p>
          <a:p>
            <a:pPr algn="just">
              <a:lnSpc>
                <a:spcPct val="130000"/>
              </a:lnSpc>
            </a:pPr>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Chứng chỉ SSL được sử dụng để bảo mật kết nối giữa Master Node và Worker Nodes. Có hai tùy chọn:</a:t>
            </a:r>
          </a:p>
          <a:p>
            <a:pPr marL="285750" indent="-285750" algn="just">
              <a:lnSpc>
                <a:spcPct val="130000"/>
              </a:lnSpc>
              <a:buFont typeface="Wingdings" panose="05000000000000000000" pitchFamily="2" charset="2"/>
              <a:buChar char="q"/>
            </a:pPr>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Create a new SSL certificate: tạo chứng chỉ mới</a:t>
            </a:r>
          </a:p>
          <a:p>
            <a:pPr marL="285750" indent="-285750" algn="just">
              <a:lnSpc>
                <a:spcPct val="130000"/>
              </a:lnSpc>
              <a:buFont typeface="Wingdings" panose="05000000000000000000" pitchFamily="2" charset="2"/>
              <a:buChar char="q"/>
            </a:pPr>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Use an exising SSL certificate: sử dụng một chứng chỉ đã tồn tại</a:t>
            </a:r>
          </a:p>
          <a:p>
            <a:pPr algn="just">
              <a:lnSpc>
                <a:spcPct val="130000"/>
              </a:lnSpc>
            </a:pPr>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Tại đây, ta chỉ cần bấm </a:t>
            </a:r>
            <a:r>
              <a:rPr lang="vi-VN" sz="1400" i="1" dirty="0">
                <a:latin typeface="Times New Roman" panose="02020603050405020304" pitchFamily="18" charset="0"/>
                <a:ea typeface="Yu Gothic UI Semibold" panose="020B0700000000000000" pitchFamily="34" charset="-128"/>
                <a:cs typeface="Times New Roman" panose="02020603050405020304" pitchFamily="18" charset="0"/>
              </a:rPr>
              <a:t>Next.</a:t>
            </a:r>
          </a:p>
          <a:p>
            <a:pPr algn="just"/>
            <a:endParaRPr lang="vi-VN" sz="1400" dirty="0">
              <a:latin typeface="Times New Roman" panose="02020603050405020304" pitchFamily="18" charset="0"/>
              <a:ea typeface="Yu Gothic UI Semibold" panose="020B0700000000000000" pitchFamily="34" charset="-128"/>
              <a:cs typeface="Times New Roman" panose="02020603050405020304" pitchFamily="18" charset="0"/>
            </a:endParaRPr>
          </a:p>
        </p:txBody>
      </p:sp>
      <p:pic>
        <p:nvPicPr>
          <p:cNvPr id="11" name="Picture 10">
            <a:extLst>
              <a:ext uri="{FF2B5EF4-FFF2-40B4-BE49-F238E27FC236}">
                <a16:creationId xmlns:a16="http://schemas.microsoft.com/office/drawing/2014/main" id="{A9837876-09DF-4926-B0A0-9987C1A7C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673" y="1482008"/>
            <a:ext cx="5523985" cy="4857415"/>
          </a:xfrm>
          <a:prstGeom prst="rect">
            <a:avLst/>
          </a:prstGeom>
        </p:spPr>
      </p:pic>
    </p:spTree>
    <p:extLst>
      <p:ext uri="{BB962C8B-B14F-4D97-AF65-F5344CB8AC3E}">
        <p14:creationId xmlns:p14="http://schemas.microsoft.com/office/powerpoint/2010/main" val="4258006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BC55C5F-5A0F-4A0B-B655-B4FBE2E2B161}"/>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1. Cài đặt SQL Server 2022 Developer</a:t>
            </a:r>
            <a:endParaRPr lang="en-US" dirty="0">
              <a:solidFill>
                <a:schemeClr val="bg1"/>
              </a:solidFill>
            </a:endParaRPr>
          </a:p>
        </p:txBody>
      </p:sp>
      <p:sp>
        <p:nvSpPr>
          <p:cNvPr id="9" name="Title 1">
            <a:extLst>
              <a:ext uri="{FF2B5EF4-FFF2-40B4-BE49-F238E27FC236}">
                <a16:creationId xmlns:a16="http://schemas.microsoft.com/office/drawing/2014/main" id="{EAE2809A-12C2-473B-85AA-06A0885BD301}"/>
              </a:ext>
            </a:extLst>
          </p:cNvPr>
          <p:cNvSpPr txBox="1">
            <a:spLocks/>
          </p:cNvSpPr>
          <p:nvPr/>
        </p:nvSpPr>
        <p:spPr>
          <a:xfrm>
            <a:off x="0" y="741004"/>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800" dirty="0"/>
              <a:t>1.17. Tiếp tục cửa sổ Integration Services Scale Out Configuration – Master Node, tiếp tục chọn </a:t>
            </a:r>
            <a:r>
              <a:rPr lang="vi-VN" sz="1800" i="1" dirty="0"/>
              <a:t>Next</a:t>
            </a:r>
            <a:r>
              <a:rPr lang="vi-VN" sz="1800" dirty="0"/>
              <a:t>:</a:t>
            </a:r>
          </a:p>
        </p:txBody>
      </p:sp>
      <p:pic>
        <p:nvPicPr>
          <p:cNvPr id="6" name="Picture 5">
            <a:extLst>
              <a:ext uri="{FF2B5EF4-FFF2-40B4-BE49-F238E27FC236}">
                <a16:creationId xmlns:a16="http://schemas.microsoft.com/office/drawing/2014/main" id="{5B0FEF65-8E64-433D-83ED-E46BB59F1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4328" y="1739049"/>
            <a:ext cx="5376867" cy="4707256"/>
          </a:xfrm>
          <a:prstGeom prst="rect">
            <a:avLst/>
          </a:prstGeom>
        </p:spPr>
      </p:pic>
    </p:spTree>
    <p:extLst>
      <p:ext uri="{BB962C8B-B14F-4D97-AF65-F5344CB8AC3E}">
        <p14:creationId xmlns:p14="http://schemas.microsoft.com/office/powerpoint/2010/main" val="1776555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BC55C5F-5A0F-4A0B-B655-B4FBE2E2B161}"/>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1. Cài đặt SQL Server 2022 Developer</a:t>
            </a:r>
            <a:endParaRPr lang="en-US" dirty="0">
              <a:solidFill>
                <a:schemeClr val="bg1"/>
              </a:solidFill>
            </a:endParaRPr>
          </a:p>
        </p:txBody>
      </p:sp>
      <p:sp>
        <p:nvSpPr>
          <p:cNvPr id="9" name="Title 1">
            <a:extLst>
              <a:ext uri="{FF2B5EF4-FFF2-40B4-BE49-F238E27FC236}">
                <a16:creationId xmlns:a16="http://schemas.microsoft.com/office/drawing/2014/main" id="{EAE2809A-12C2-473B-85AA-06A0885BD301}"/>
              </a:ext>
            </a:extLst>
          </p:cNvPr>
          <p:cNvSpPr txBox="1">
            <a:spLocks/>
          </p:cNvSpPr>
          <p:nvPr/>
        </p:nvSpPr>
        <p:spPr>
          <a:xfrm>
            <a:off x="0" y="741004"/>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800" dirty="0"/>
              <a:t>1.18. Cửa sổ Ready to Install cho phép xem lại các mục sẽ cài đặt, sau khi xác nhận đã đúng ý, bấm </a:t>
            </a:r>
            <a:r>
              <a:rPr lang="vi-VN" sz="1800" i="1" dirty="0"/>
              <a:t>Install </a:t>
            </a:r>
            <a:r>
              <a:rPr lang="vi-VN" sz="1800" dirty="0"/>
              <a:t>để cài đặt.</a:t>
            </a:r>
          </a:p>
        </p:txBody>
      </p:sp>
      <p:pic>
        <p:nvPicPr>
          <p:cNvPr id="5" name="Picture 4">
            <a:extLst>
              <a:ext uri="{FF2B5EF4-FFF2-40B4-BE49-F238E27FC236}">
                <a16:creationId xmlns:a16="http://schemas.microsoft.com/office/drawing/2014/main" id="{D17481A7-9A49-440C-BB5A-8D4E7F6FC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309" y="1534364"/>
            <a:ext cx="5328082" cy="4920511"/>
          </a:xfrm>
          <a:prstGeom prst="rect">
            <a:avLst/>
          </a:prstGeom>
        </p:spPr>
      </p:pic>
      <p:pic>
        <p:nvPicPr>
          <p:cNvPr id="8" name="Picture 7">
            <a:extLst>
              <a:ext uri="{FF2B5EF4-FFF2-40B4-BE49-F238E27FC236}">
                <a16:creationId xmlns:a16="http://schemas.microsoft.com/office/drawing/2014/main" id="{2A73D756-9517-4769-B023-66D9BCB79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7045" y="1534364"/>
            <a:ext cx="5597646" cy="4920511"/>
          </a:xfrm>
          <a:prstGeom prst="rect">
            <a:avLst/>
          </a:prstGeom>
        </p:spPr>
      </p:pic>
    </p:spTree>
    <p:extLst>
      <p:ext uri="{BB962C8B-B14F-4D97-AF65-F5344CB8AC3E}">
        <p14:creationId xmlns:p14="http://schemas.microsoft.com/office/powerpoint/2010/main" val="3592082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179D-C334-4641-AA45-A57C0C919956}"/>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1. Cài đặt SQL Server 2022 Developer</a:t>
            </a:r>
            <a:endParaRPr lang="en-US" dirty="0">
              <a:solidFill>
                <a:schemeClr val="bg1"/>
              </a:solidFill>
            </a:endParaRPr>
          </a:p>
        </p:txBody>
      </p:sp>
      <p:sp>
        <p:nvSpPr>
          <p:cNvPr id="4" name="Title 1">
            <a:extLst>
              <a:ext uri="{FF2B5EF4-FFF2-40B4-BE49-F238E27FC236}">
                <a16:creationId xmlns:a16="http://schemas.microsoft.com/office/drawing/2014/main" id="{DA6D4A19-4A05-4336-851D-C5B3421091F3}"/>
              </a:ext>
            </a:extLst>
          </p:cNvPr>
          <p:cNvSpPr txBox="1">
            <a:spLocks/>
          </p:cNvSpPr>
          <p:nvPr/>
        </p:nvSpPr>
        <p:spPr>
          <a:xfrm>
            <a:off x="0" y="741004"/>
            <a:ext cx="12192000" cy="5568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1800" dirty="0"/>
              <a:t>1.1. Download trên internet file của phần mềm tại </a:t>
            </a:r>
            <a:r>
              <a:rPr lang="en-US" sz="1800" dirty="0" err="1">
                <a:latin typeface="Times New Roman" panose="02020603050405020304" pitchFamily="18" charset="0"/>
                <a:cs typeface="Times New Roman" panose="02020603050405020304" pitchFamily="18" charset="0"/>
                <a:hlinkClick r:id="rId2"/>
              </a:rPr>
              <a:t>Bản</a:t>
            </a:r>
            <a:r>
              <a:rPr lang="en-US" sz="1800" dirty="0">
                <a:latin typeface="Times New Roman" panose="02020603050405020304" pitchFamily="18" charset="0"/>
                <a:cs typeface="Times New Roman" panose="02020603050405020304" pitchFamily="18" charset="0"/>
                <a:hlinkClick r:id="rId2"/>
              </a:rPr>
              <a:t> </a:t>
            </a:r>
            <a:r>
              <a:rPr lang="en-US" sz="1800" dirty="0" err="1">
                <a:latin typeface="Times New Roman" panose="02020603050405020304" pitchFamily="18" charset="0"/>
                <a:cs typeface="Times New Roman" panose="02020603050405020304" pitchFamily="18" charset="0"/>
                <a:hlinkClick r:id="rId2"/>
              </a:rPr>
              <a:t>tải</a:t>
            </a:r>
            <a:r>
              <a:rPr lang="en-US" sz="1800" dirty="0">
                <a:latin typeface="Times New Roman" panose="02020603050405020304" pitchFamily="18" charset="0"/>
                <a:cs typeface="Times New Roman" panose="02020603050405020304" pitchFamily="18" charset="0"/>
                <a:hlinkClick r:id="rId2"/>
              </a:rPr>
              <a:t> </a:t>
            </a:r>
            <a:r>
              <a:rPr lang="en-US" sz="1800" dirty="0" err="1">
                <a:latin typeface="Times New Roman" panose="02020603050405020304" pitchFamily="18" charset="0"/>
                <a:cs typeface="Times New Roman" panose="02020603050405020304" pitchFamily="18" charset="0"/>
                <a:hlinkClick r:id="rId2"/>
              </a:rPr>
              <a:t>xuống</a:t>
            </a:r>
            <a:r>
              <a:rPr lang="en-US" sz="1800" dirty="0">
                <a:latin typeface="Times New Roman" panose="02020603050405020304" pitchFamily="18" charset="0"/>
                <a:cs typeface="Times New Roman" panose="02020603050405020304" pitchFamily="18" charset="0"/>
                <a:hlinkClick r:id="rId2"/>
              </a:rPr>
              <a:t> SQL Server | Microsoft</a:t>
            </a:r>
            <a:r>
              <a:rPr lang="vi-VN" sz="1800" dirty="0">
                <a:latin typeface="Times New Roman" panose="02020603050405020304" pitchFamily="18" charset="0"/>
                <a:cs typeface="Times New Roman" panose="02020603050405020304" pitchFamily="18" charset="0"/>
              </a:rPr>
              <a:t> </a:t>
            </a:r>
            <a:r>
              <a:rPr lang="vi-VN" sz="1800" dirty="0"/>
              <a:t>, chọn bản Developer.</a:t>
            </a:r>
          </a:p>
        </p:txBody>
      </p:sp>
      <p:pic>
        <p:nvPicPr>
          <p:cNvPr id="8" name="Picture 7">
            <a:extLst>
              <a:ext uri="{FF2B5EF4-FFF2-40B4-BE49-F238E27FC236}">
                <a16:creationId xmlns:a16="http://schemas.microsoft.com/office/drawing/2014/main" id="{8B4F2C79-522B-4151-8A79-4B7E5F31F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380" y="1482008"/>
            <a:ext cx="8549240" cy="4847303"/>
          </a:xfrm>
          <a:prstGeom prst="rect">
            <a:avLst/>
          </a:prstGeom>
        </p:spPr>
      </p:pic>
    </p:spTree>
    <p:extLst>
      <p:ext uri="{BB962C8B-B14F-4D97-AF65-F5344CB8AC3E}">
        <p14:creationId xmlns:p14="http://schemas.microsoft.com/office/powerpoint/2010/main" val="3544019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BC55C5F-5A0F-4A0B-B655-B4FBE2E2B161}"/>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1. Cài đặt SQL Server 2022 Developer</a:t>
            </a:r>
            <a:endParaRPr lang="en-US" dirty="0">
              <a:solidFill>
                <a:schemeClr val="bg1"/>
              </a:solidFill>
            </a:endParaRPr>
          </a:p>
        </p:txBody>
      </p:sp>
      <p:sp>
        <p:nvSpPr>
          <p:cNvPr id="9" name="Title 1">
            <a:extLst>
              <a:ext uri="{FF2B5EF4-FFF2-40B4-BE49-F238E27FC236}">
                <a16:creationId xmlns:a16="http://schemas.microsoft.com/office/drawing/2014/main" id="{EAE2809A-12C2-473B-85AA-06A0885BD301}"/>
              </a:ext>
            </a:extLst>
          </p:cNvPr>
          <p:cNvSpPr txBox="1">
            <a:spLocks/>
          </p:cNvSpPr>
          <p:nvPr/>
        </p:nvSpPr>
        <p:spPr>
          <a:xfrm>
            <a:off x="0" y="741004"/>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800" dirty="0"/>
              <a:t>1.19. Khi cửa sổ Complete hiện lên và hiển thị các nội dung như hình, cho thấy việc cài đặt diễn ra thành công.</a:t>
            </a:r>
          </a:p>
        </p:txBody>
      </p:sp>
      <p:pic>
        <p:nvPicPr>
          <p:cNvPr id="6" name="Picture 5">
            <a:extLst>
              <a:ext uri="{FF2B5EF4-FFF2-40B4-BE49-F238E27FC236}">
                <a16:creationId xmlns:a16="http://schemas.microsoft.com/office/drawing/2014/main" id="{693DB3C1-55C0-4708-BA3B-F836789DC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3460" y="1722344"/>
            <a:ext cx="5512838" cy="4834440"/>
          </a:xfrm>
          <a:prstGeom prst="rect">
            <a:avLst/>
          </a:prstGeom>
        </p:spPr>
      </p:pic>
    </p:spTree>
    <p:extLst>
      <p:ext uri="{BB962C8B-B14F-4D97-AF65-F5344CB8AC3E}">
        <p14:creationId xmlns:p14="http://schemas.microsoft.com/office/powerpoint/2010/main" val="1540663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BC55C5F-5A0F-4A0B-B655-B4FBE2E2B161}"/>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1. Cài đặt SQL Server 2022 Developer</a:t>
            </a:r>
            <a:endParaRPr lang="en-US" dirty="0">
              <a:solidFill>
                <a:schemeClr val="bg1"/>
              </a:solidFill>
            </a:endParaRPr>
          </a:p>
        </p:txBody>
      </p:sp>
      <p:sp>
        <p:nvSpPr>
          <p:cNvPr id="9" name="Title 1">
            <a:extLst>
              <a:ext uri="{FF2B5EF4-FFF2-40B4-BE49-F238E27FC236}">
                <a16:creationId xmlns:a16="http://schemas.microsoft.com/office/drawing/2014/main" id="{EAE2809A-12C2-473B-85AA-06A0885BD301}"/>
              </a:ext>
            </a:extLst>
          </p:cNvPr>
          <p:cNvSpPr txBox="1">
            <a:spLocks/>
          </p:cNvSpPr>
          <p:nvPr/>
        </p:nvSpPr>
        <p:spPr>
          <a:xfrm>
            <a:off x="0" y="741004"/>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800" dirty="0"/>
              <a:t>1.20. Kiểm tra việc SQL Server đang chạy hay không ở SQL Server 2022 Configuration Manager. Nếu State hiển thị Running, tức là server đang hoạt động bình thường. </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1A9CE2D-14B3-4CB2-9D81-59B912360F37}"/>
              </a:ext>
            </a:extLst>
          </p:cNvPr>
          <p:cNvPicPr>
            <a:picLocks noChangeAspect="1"/>
          </p:cNvPicPr>
          <p:nvPr/>
        </p:nvPicPr>
        <p:blipFill>
          <a:blip r:embed="rId2"/>
          <a:stretch>
            <a:fillRect/>
          </a:stretch>
        </p:blipFill>
        <p:spPr>
          <a:xfrm>
            <a:off x="2187676" y="1568245"/>
            <a:ext cx="7952329" cy="4970206"/>
          </a:xfrm>
          <a:prstGeom prst="rect">
            <a:avLst/>
          </a:prstGeom>
        </p:spPr>
      </p:pic>
    </p:spTree>
    <p:extLst>
      <p:ext uri="{BB962C8B-B14F-4D97-AF65-F5344CB8AC3E}">
        <p14:creationId xmlns:p14="http://schemas.microsoft.com/office/powerpoint/2010/main" val="2222159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BC55C5F-5A0F-4A0B-B655-B4FBE2E2B161}"/>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2. Cài đặt SQL Server Management Studio</a:t>
            </a:r>
            <a:endParaRPr lang="en-US" dirty="0">
              <a:solidFill>
                <a:schemeClr val="bg1"/>
              </a:solidFill>
            </a:endParaRPr>
          </a:p>
        </p:txBody>
      </p:sp>
      <p:sp>
        <p:nvSpPr>
          <p:cNvPr id="9" name="Title 1">
            <a:extLst>
              <a:ext uri="{FF2B5EF4-FFF2-40B4-BE49-F238E27FC236}">
                <a16:creationId xmlns:a16="http://schemas.microsoft.com/office/drawing/2014/main" id="{EAE2809A-12C2-473B-85AA-06A0885BD301}"/>
              </a:ext>
            </a:extLst>
          </p:cNvPr>
          <p:cNvSpPr txBox="1">
            <a:spLocks/>
          </p:cNvSpPr>
          <p:nvPr/>
        </p:nvSpPr>
        <p:spPr>
          <a:xfrm>
            <a:off x="0" y="741004"/>
            <a:ext cx="12192000" cy="74100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30000"/>
              </a:lnSpc>
            </a:pPr>
            <a:r>
              <a:rPr lang="vi-VN" sz="1800" dirty="0"/>
              <a:t>2.1. </a:t>
            </a:r>
            <a:r>
              <a:rPr lang="vi-VN" sz="1800" dirty="0">
                <a:latin typeface="Times New Roman" panose="02020603050405020304" pitchFamily="18" charset="0"/>
                <a:cs typeface="Times New Roman" panose="02020603050405020304" pitchFamily="18" charset="0"/>
              </a:rPr>
              <a:t>Truy cập internet thực hiện download về máy file cài đặt thông qua đường dẫn </a:t>
            </a:r>
            <a:r>
              <a:rPr lang="en-US" sz="1800" dirty="0">
                <a:latin typeface="Times New Roman" panose="02020603050405020304" pitchFamily="18" charset="0"/>
                <a:cs typeface="Times New Roman" panose="02020603050405020304" pitchFamily="18" charset="0"/>
              </a:rPr>
              <a:t>https://aka.ms/ssmsfullsetup</a:t>
            </a:r>
            <a:r>
              <a:rPr lang="vi-VN" sz="1800" dirty="0">
                <a:latin typeface="Times New Roman" panose="02020603050405020304" pitchFamily="18" charset="0"/>
                <a:cs typeface="Times New Roman" panose="02020603050405020304" pitchFamily="18" charset="0"/>
              </a:rPr>
              <a:t>, sau đó tìm tên tệp </a:t>
            </a:r>
            <a:r>
              <a:rPr lang="vi-VN" sz="1800" i="1" dirty="0">
                <a:latin typeface="Times New Roman" panose="02020603050405020304" pitchFamily="18" charset="0"/>
                <a:cs typeface="Times New Roman" panose="02020603050405020304" pitchFamily="18" charset="0"/>
              </a:rPr>
              <a:t>SSMS-Setup-ENU.exe </a:t>
            </a:r>
            <a:r>
              <a:rPr lang="vi-VN" sz="1800" dirty="0">
                <a:latin typeface="Times New Roman" panose="02020603050405020304" pitchFamily="18" charset="0"/>
                <a:cs typeface="Times New Roman" panose="02020603050405020304" pitchFamily="18" charset="0"/>
              </a:rPr>
              <a:t>rồi mở file. Khi cửa sổ mở ra thì nhấn </a:t>
            </a:r>
            <a:r>
              <a:rPr lang="vi-VN" sz="1800" i="1" dirty="0">
                <a:latin typeface="Times New Roman" panose="02020603050405020304" pitchFamily="18" charset="0"/>
                <a:cs typeface="Times New Roman" panose="02020603050405020304" pitchFamily="18" charset="0"/>
              </a:rPr>
              <a:t>Install</a:t>
            </a:r>
            <a:r>
              <a:rPr lang="vi-VN" sz="1800" dirty="0">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D221F56-6B19-467D-94F2-89AF80E7C33D}"/>
              </a:ext>
            </a:extLst>
          </p:cNvPr>
          <p:cNvPicPr>
            <a:picLocks noChangeAspect="1"/>
          </p:cNvPicPr>
          <p:nvPr/>
        </p:nvPicPr>
        <p:blipFill>
          <a:blip r:embed="rId2"/>
          <a:stretch>
            <a:fillRect/>
          </a:stretch>
        </p:blipFill>
        <p:spPr>
          <a:xfrm>
            <a:off x="2342536" y="1754524"/>
            <a:ext cx="7506928" cy="4691830"/>
          </a:xfrm>
          <a:prstGeom prst="rect">
            <a:avLst/>
          </a:prstGeom>
        </p:spPr>
      </p:pic>
    </p:spTree>
    <p:extLst>
      <p:ext uri="{BB962C8B-B14F-4D97-AF65-F5344CB8AC3E}">
        <p14:creationId xmlns:p14="http://schemas.microsoft.com/office/powerpoint/2010/main" val="248154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BC55C5F-5A0F-4A0B-B655-B4FBE2E2B161}"/>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2. Cài đặt SQL Server Management Studio</a:t>
            </a:r>
            <a:endParaRPr lang="en-US" dirty="0">
              <a:solidFill>
                <a:schemeClr val="bg1"/>
              </a:solidFill>
            </a:endParaRPr>
          </a:p>
        </p:txBody>
      </p:sp>
      <p:sp>
        <p:nvSpPr>
          <p:cNvPr id="9" name="Title 1">
            <a:extLst>
              <a:ext uri="{FF2B5EF4-FFF2-40B4-BE49-F238E27FC236}">
                <a16:creationId xmlns:a16="http://schemas.microsoft.com/office/drawing/2014/main" id="{EAE2809A-12C2-473B-85AA-06A0885BD301}"/>
              </a:ext>
            </a:extLst>
          </p:cNvPr>
          <p:cNvSpPr txBox="1">
            <a:spLocks/>
          </p:cNvSpPr>
          <p:nvPr/>
        </p:nvSpPr>
        <p:spPr>
          <a:xfrm>
            <a:off x="0" y="741004"/>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800" dirty="0"/>
              <a:t>2.2. Sau khi bấm nút</a:t>
            </a:r>
            <a:r>
              <a:rPr lang="vi-VN" sz="1800" i="1" dirty="0"/>
              <a:t> Install</a:t>
            </a:r>
            <a:r>
              <a:rPr lang="vi-VN" sz="1800" dirty="0"/>
              <a:t>, ứng dụng sẽ tự động cài đặt.</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8FA1C7A-9374-467E-AFD3-271C6BDA66B7}"/>
              </a:ext>
            </a:extLst>
          </p:cNvPr>
          <p:cNvPicPr>
            <a:picLocks noChangeAspect="1"/>
          </p:cNvPicPr>
          <p:nvPr/>
        </p:nvPicPr>
        <p:blipFill rotWithShape="1">
          <a:blip r:embed="rId2"/>
          <a:srcRect l="27383" t="12439" r="27617" b="18568"/>
          <a:stretch/>
        </p:blipFill>
        <p:spPr>
          <a:xfrm>
            <a:off x="557265" y="1776977"/>
            <a:ext cx="5222957" cy="4504363"/>
          </a:xfrm>
          <a:prstGeom prst="rect">
            <a:avLst/>
          </a:prstGeom>
        </p:spPr>
      </p:pic>
      <p:pic>
        <p:nvPicPr>
          <p:cNvPr id="8" name="Picture 7">
            <a:extLst>
              <a:ext uri="{FF2B5EF4-FFF2-40B4-BE49-F238E27FC236}">
                <a16:creationId xmlns:a16="http://schemas.microsoft.com/office/drawing/2014/main" id="{B3EFDBD0-E703-4388-9E20-70B28A39F3B5}"/>
              </a:ext>
            </a:extLst>
          </p:cNvPr>
          <p:cNvPicPr>
            <a:picLocks noChangeAspect="1"/>
          </p:cNvPicPr>
          <p:nvPr/>
        </p:nvPicPr>
        <p:blipFill>
          <a:blip r:embed="rId3"/>
          <a:stretch>
            <a:fillRect/>
          </a:stretch>
        </p:blipFill>
        <p:spPr>
          <a:xfrm>
            <a:off x="5867400" y="1776978"/>
            <a:ext cx="5688677" cy="4504362"/>
          </a:xfrm>
          <a:prstGeom prst="rect">
            <a:avLst/>
          </a:prstGeom>
        </p:spPr>
      </p:pic>
    </p:spTree>
    <p:extLst>
      <p:ext uri="{BB962C8B-B14F-4D97-AF65-F5344CB8AC3E}">
        <p14:creationId xmlns:p14="http://schemas.microsoft.com/office/powerpoint/2010/main" val="2789804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BC55C5F-5A0F-4A0B-B655-B4FBE2E2B161}"/>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2. Cài đặt SQL Server Management Studio</a:t>
            </a:r>
            <a:endParaRPr lang="en-US" dirty="0">
              <a:solidFill>
                <a:schemeClr val="bg1"/>
              </a:solidFill>
            </a:endParaRPr>
          </a:p>
        </p:txBody>
      </p:sp>
      <p:sp>
        <p:nvSpPr>
          <p:cNvPr id="9" name="Title 1">
            <a:extLst>
              <a:ext uri="{FF2B5EF4-FFF2-40B4-BE49-F238E27FC236}">
                <a16:creationId xmlns:a16="http://schemas.microsoft.com/office/drawing/2014/main" id="{EAE2809A-12C2-473B-85AA-06A0885BD301}"/>
              </a:ext>
            </a:extLst>
          </p:cNvPr>
          <p:cNvSpPr txBox="1">
            <a:spLocks/>
          </p:cNvSpPr>
          <p:nvPr/>
        </p:nvSpPr>
        <p:spPr>
          <a:xfrm>
            <a:off x="0" y="741004"/>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800" dirty="0"/>
              <a:t>2.3. Khi ứng dụng đã cài đặt hoàn tất, truy cập vào ứng dụng để thực hiện các bước tiếp theo.</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6096EF8-DC89-4C54-A134-E921689234E3}"/>
              </a:ext>
            </a:extLst>
          </p:cNvPr>
          <p:cNvPicPr>
            <a:picLocks noChangeAspect="1"/>
          </p:cNvPicPr>
          <p:nvPr/>
        </p:nvPicPr>
        <p:blipFill>
          <a:blip r:embed="rId2"/>
          <a:stretch>
            <a:fillRect/>
          </a:stretch>
        </p:blipFill>
        <p:spPr>
          <a:xfrm>
            <a:off x="2453149" y="1743463"/>
            <a:ext cx="7285702" cy="4710887"/>
          </a:xfrm>
          <a:prstGeom prst="rect">
            <a:avLst/>
          </a:prstGeom>
        </p:spPr>
      </p:pic>
    </p:spTree>
    <p:extLst>
      <p:ext uri="{BB962C8B-B14F-4D97-AF65-F5344CB8AC3E}">
        <p14:creationId xmlns:p14="http://schemas.microsoft.com/office/powerpoint/2010/main" val="3136835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BC55C5F-5A0F-4A0B-B655-B4FBE2E2B161}"/>
              </a:ext>
            </a:extLst>
          </p:cNvPr>
          <p:cNvSpPr>
            <a:spLocks noGrp="1"/>
          </p:cNvSpPr>
          <p:nvPr>
            <p:ph type="title"/>
          </p:nvPr>
        </p:nvSpPr>
        <p:spPr>
          <a:xfrm>
            <a:off x="0" y="-1"/>
            <a:ext cx="12192000" cy="1347020"/>
          </a:xfrm>
          <a:solidFill>
            <a:schemeClr val="tx1"/>
          </a:solidFill>
        </p:spPr>
        <p:txBody>
          <a:bodyPr>
            <a:normAutofit/>
          </a:bodyPr>
          <a:lstStyle/>
          <a:p>
            <a:pPr algn="ctr"/>
            <a:r>
              <a:rPr lang="vi-VN" dirty="0">
                <a:solidFill>
                  <a:schemeClr val="bg1"/>
                </a:solidFill>
              </a:rPr>
              <a:t>3. Đăng nhập từ SQL Server Management Studio vào SQL Server 2022</a:t>
            </a:r>
            <a:endParaRPr lang="en-US" dirty="0">
              <a:solidFill>
                <a:schemeClr val="bg1"/>
              </a:solidFill>
            </a:endParaRPr>
          </a:p>
        </p:txBody>
      </p:sp>
      <p:sp>
        <p:nvSpPr>
          <p:cNvPr id="9" name="Title 1">
            <a:extLst>
              <a:ext uri="{FF2B5EF4-FFF2-40B4-BE49-F238E27FC236}">
                <a16:creationId xmlns:a16="http://schemas.microsoft.com/office/drawing/2014/main" id="{EAE2809A-12C2-473B-85AA-06A0885BD301}"/>
              </a:ext>
            </a:extLst>
          </p:cNvPr>
          <p:cNvSpPr txBox="1">
            <a:spLocks/>
          </p:cNvSpPr>
          <p:nvPr/>
        </p:nvSpPr>
        <p:spPr>
          <a:xfrm>
            <a:off x="0" y="1347019"/>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800" dirty="0"/>
              <a:t>3.1. Tại màn hình chính của ứng dụng, bấm vào biểu tượng dây cáp ở mục Connect.</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DFA0195-AC94-49CD-BCF1-1D1570E10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1267" y="2088023"/>
            <a:ext cx="7309465" cy="4568416"/>
          </a:xfrm>
          <a:prstGeom prst="rect">
            <a:avLst/>
          </a:prstGeom>
        </p:spPr>
      </p:pic>
    </p:spTree>
    <p:extLst>
      <p:ext uri="{BB962C8B-B14F-4D97-AF65-F5344CB8AC3E}">
        <p14:creationId xmlns:p14="http://schemas.microsoft.com/office/powerpoint/2010/main" val="596358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CEBB07-168B-406A-AFE5-F6C282C77E7C}"/>
              </a:ext>
            </a:extLst>
          </p:cNvPr>
          <p:cNvPicPr>
            <a:picLocks noChangeAspect="1"/>
          </p:cNvPicPr>
          <p:nvPr/>
        </p:nvPicPr>
        <p:blipFill>
          <a:blip r:embed="rId2"/>
          <a:stretch>
            <a:fillRect/>
          </a:stretch>
        </p:blipFill>
        <p:spPr>
          <a:xfrm>
            <a:off x="552573" y="1997815"/>
            <a:ext cx="7480382" cy="4675239"/>
          </a:xfrm>
          <a:prstGeom prst="rect">
            <a:avLst/>
          </a:prstGeom>
        </p:spPr>
      </p:pic>
      <p:sp>
        <p:nvSpPr>
          <p:cNvPr id="7" name="Title 1">
            <a:extLst>
              <a:ext uri="{FF2B5EF4-FFF2-40B4-BE49-F238E27FC236}">
                <a16:creationId xmlns:a16="http://schemas.microsoft.com/office/drawing/2014/main" id="{E50DCA0D-73B3-4514-892B-52E4678F342B}"/>
              </a:ext>
            </a:extLst>
          </p:cNvPr>
          <p:cNvSpPr txBox="1">
            <a:spLocks/>
          </p:cNvSpPr>
          <p:nvPr/>
        </p:nvSpPr>
        <p:spPr>
          <a:xfrm>
            <a:off x="8111613" y="1997816"/>
            <a:ext cx="3545554" cy="46752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400" b="1" dirty="0">
                <a:latin typeface="Times New Roman" panose="02020603050405020304" pitchFamily="18" charset="0"/>
                <a:ea typeface="Yu Gothic UI Semibold" panose="020B0700000000000000" pitchFamily="34" charset="-128"/>
                <a:cs typeface="Times New Roman" panose="02020603050405020304" pitchFamily="18" charset="0"/>
              </a:rPr>
              <a:t>Server type:</a:t>
            </a:r>
          </a:p>
          <a:p>
            <a:pPr algn="just"/>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Chọn Database Engine</a:t>
            </a:r>
          </a:p>
          <a:p>
            <a:pPr algn="just"/>
            <a:r>
              <a:rPr lang="vi-VN" sz="1400" b="1" dirty="0">
                <a:latin typeface="Times New Roman" panose="02020603050405020304" pitchFamily="18" charset="0"/>
                <a:ea typeface="Yu Gothic UI Semibold" panose="020B0700000000000000" pitchFamily="34" charset="-128"/>
                <a:cs typeface="Times New Roman" panose="02020603050405020304" pitchFamily="18" charset="0"/>
              </a:rPr>
              <a:t>Server name:</a:t>
            </a:r>
          </a:p>
          <a:p>
            <a:pPr algn="just"/>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Chọn tên server mà bạn đã đặt</a:t>
            </a:r>
          </a:p>
          <a:p>
            <a:pPr algn="just"/>
            <a:r>
              <a:rPr lang="vi-VN" sz="1400" b="1" dirty="0">
                <a:latin typeface="Times New Roman" panose="02020603050405020304" pitchFamily="18" charset="0"/>
                <a:ea typeface="Yu Gothic UI Semibold" panose="020B0700000000000000" pitchFamily="34" charset="-128"/>
                <a:cs typeface="Times New Roman" panose="02020603050405020304" pitchFamily="18" charset="0"/>
              </a:rPr>
              <a:t>Authentication:</a:t>
            </a:r>
          </a:p>
          <a:p>
            <a:pPr algn="just"/>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Tại mục này chọn chế độ SQL Server Authentication</a:t>
            </a:r>
          </a:p>
          <a:p>
            <a:pPr algn="just"/>
            <a:r>
              <a:rPr lang="vi-VN" sz="1400" b="1" dirty="0">
                <a:latin typeface="Times New Roman" panose="02020603050405020304" pitchFamily="18" charset="0"/>
                <a:ea typeface="Yu Gothic UI Semibold" panose="020B0700000000000000" pitchFamily="34" charset="-128"/>
                <a:cs typeface="Times New Roman" panose="02020603050405020304" pitchFamily="18" charset="0"/>
              </a:rPr>
              <a:t>Login:</a:t>
            </a:r>
          </a:p>
          <a:p>
            <a:pPr algn="just"/>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Chọn sa</a:t>
            </a:r>
          </a:p>
          <a:p>
            <a:pPr algn="just"/>
            <a:r>
              <a:rPr lang="vi-VN" sz="1400" b="1" dirty="0">
                <a:latin typeface="Times New Roman" panose="02020603050405020304" pitchFamily="18" charset="0"/>
                <a:ea typeface="Yu Gothic UI Semibold" panose="020B0700000000000000" pitchFamily="34" charset="-128"/>
                <a:cs typeface="Times New Roman" panose="02020603050405020304" pitchFamily="18" charset="0"/>
              </a:rPr>
              <a:t>Password:</a:t>
            </a:r>
          </a:p>
          <a:p>
            <a:pPr algn="just"/>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Nhập mật khẩu bạn đã tạo trong bước cài đặt SQL Server 2022.</a:t>
            </a:r>
          </a:p>
          <a:p>
            <a:pPr algn="just"/>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Sau khi hoàn thiện thông tin, bấm </a:t>
            </a:r>
            <a:r>
              <a:rPr lang="vi-VN" sz="1400" b="1" dirty="0">
                <a:latin typeface="Times New Roman" panose="02020603050405020304" pitchFamily="18" charset="0"/>
                <a:ea typeface="Yu Gothic UI Semibold" panose="020B0700000000000000" pitchFamily="34" charset="-128"/>
                <a:cs typeface="Times New Roman" panose="02020603050405020304" pitchFamily="18" charset="0"/>
              </a:rPr>
              <a:t>Connect</a:t>
            </a:r>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a:t>
            </a:r>
          </a:p>
        </p:txBody>
      </p:sp>
      <p:sp>
        <p:nvSpPr>
          <p:cNvPr id="8" name="Title 1">
            <a:extLst>
              <a:ext uri="{FF2B5EF4-FFF2-40B4-BE49-F238E27FC236}">
                <a16:creationId xmlns:a16="http://schemas.microsoft.com/office/drawing/2014/main" id="{15CB8A65-5B7E-452A-B1FC-CA0A2BA76093}"/>
              </a:ext>
            </a:extLst>
          </p:cNvPr>
          <p:cNvSpPr>
            <a:spLocks noGrp="1"/>
          </p:cNvSpPr>
          <p:nvPr>
            <p:ph type="title"/>
          </p:nvPr>
        </p:nvSpPr>
        <p:spPr>
          <a:xfrm>
            <a:off x="0" y="-1"/>
            <a:ext cx="12192000" cy="1347020"/>
          </a:xfrm>
          <a:solidFill>
            <a:schemeClr val="tx1"/>
          </a:solidFill>
        </p:spPr>
        <p:txBody>
          <a:bodyPr>
            <a:normAutofit/>
          </a:bodyPr>
          <a:lstStyle/>
          <a:p>
            <a:pPr algn="ctr"/>
            <a:r>
              <a:rPr lang="vi-VN" dirty="0">
                <a:solidFill>
                  <a:schemeClr val="bg1"/>
                </a:solidFill>
              </a:rPr>
              <a:t>3. Đăng nhập từ SQL Server Management Studio vào SQL Server 2022</a:t>
            </a:r>
            <a:endParaRPr lang="en-US" dirty="0">
              <a:solidFill>
                <a:schemeClr val="bg1"/>
              </a:solidFill>
            </a:endParaRPr>
          </a:p>
        </p:txBody>
      </p:sp>
      <p:sp>
        <p:nvSpPr>
          <p:cNvPr id="9" name="Title 1">
            <a:extLst>
              <a:ext uri="{FF2B5EF4-FFF2-40B4-BE49-F238E27FC236}">
                <a16:creationId xmlns:a16="http://schemas.microsoft.com/office/drawing/2014/main" id="{BE0BCE72-9F64-4F3B-A03E-97EE72C2436A}"/>
              </a:ext>
            </a:extLst>
          </p:cNvPr>
          <p:cNvSpPr txBox="1">
            <a:spLocks/>
          </p:cNvSpPr>
          <p:nvPr/>
        </p:nvSpPr>
        <p:spPr>
          <a:xfrm>
            <a:off x="0" y="1347019"/>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800" dirty="0"/>
              <a:t>3.2. Cửa sổ Connect to Server hiện lên, đối với chế độ SQL Server Auth, thực hiện lựa chọn thông tin cho các trường:</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61886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50DCA0D-73B3-4514-892B-52E4678F342B}"/>
              </a:ext>
            </a:extLst>
          </p:cNvPr>
          <p:cNvSpPr txBox="1">
            <a:spLocks/>
          </p:cNvSpPr>
          <p:nvPr/>
        </p:nvSpPr>
        <p:spPr>
          <a:xfrm>
            <a:off x="8111613" y="1997816"/>
            <a:ext cx="3545554" cy="46752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400" b="1" dirty="0">
                <a:latin typeface="Times New Roman" panose="02020603050405020304" pitchFamily="18" charset="0"/>
                <a:ea typeface="Yu Gothic UI Semibold" panose="020B0700000000000000" pitchFamily="34" charset="-128"/>
                <a:cs typeface="Times New Roman" panose="02020603050405020304" pitchFamily="18" charset="0"/>
              </a:rPr>
              <a:t>Server type:</a:t>
            </a:r>
          </a:p>
          <a:p>
            <a:pPr algn="just"/>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Chọn Database Engine</a:t>
            </a:r>
          </a:p>
          <a:p>
            <a:pPr algn="just"/>
            <a:r>
              <a:rPr lang="vi-VN" sz="1400" b="1" dirty="0">
                <a:latin typeface="Times New Roman" panose="02020603050405020304" pitchFamily="18" charset="0"/>
                <a:ea typeface="Yu Gothic UI Semibold" panose="020B0700000000000000" pitchFamily="34" charset="-128"/>
                <a:cs typeface="Times New Roman" panose="02020603050405020304" pitchFamily="18" charset="0"/>
              </a:rPr>
              <a:t>Server name:</a:t>
            </a:r>
          </a:p>
          <a:p>
            <a:pPr algn="just"/>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Chọn tên server mà bạn đã đặt</a:t>
            </a:r>
          </a:p>
          <a:p>
            <a:pPr algn="just"/>
            <a:r>
              <a:rPr lang="vi-VN" sz="1400" b="1" dirty="0">
                <a:latin typeface="Times New Roman" panose="02020603050405020304" pitchFamily="18" charset="0"/>
                <a:ea typeface="Yu Gothic UI Semibold" panose="020B0700000000000000" pitchFamily="34" charset="-128"/>
                <a:cs typeface="Times New Roman" panose="02020603050405020304" pitchFamily="18" charset="0"/>
              </a:rPr>
              <a:t>Authentication:</a:t>
            </a:r>
          </a:p>
          <a:p>
            <a:pPr algn="just"/>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Tại mục này chọn chế độ Windows Authentication</a:t>
            </a:r>
          </a:p>
          <a:p>
            <a:pPr algn="just"/>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Sau khi hoàn thiện thông tin, bấm </a:t>
            </a:r>
            <a:r>
              <a:rPr lang="vi-VN" sz="1400" b="1" dirty="0">
                <a:latin typeface="Times New Roman" panose="02020603050405020304" pitchFamily="18" charset="0"/>
                <a:ea typeface="Yu Gothic UI Semibold" panose="020B0700000000000000" pitchFamily="34" charset="-128"/>
                <a:cs typeface="Times New Roman" panose="02020603050405020304" pitchFamily="18" charset="0"/>
              </a:rPr>
              <a:t>Connect</a:t>
            </a:r>
            <a:r>
              <a:rPr lang="vi-VN" sz="1400" dirty="0">
                <a:latin typeface="Times New Roman" panose="02020603050405020304" pitchFamily="18" charset="0"/>
                <a:ea typeface="Yu Gothic UI Semibold" panose="020B0700000000000000" pitchFamily="34" charset="-128"/>
                <a:cs typeface="Times New Roman" panose="02020603050405020304" pitchFamily="18" charset="0"/>
              </a:rPr>
              <a:t>.</a:t>
            </a:r>
          </a:p>
          <a:p>
            <a:pPr algn="just"/>
            <a:endParaRPr lang="vi-VN" sz="1400" dirty="0">
              <a:latin typeface="Times New Roman" panose="02020603050405020304" pitchFamily="18" charset="0"/>
              <a:ea typeface="Yu Gothic UI Semibold" panose="020B0700000000000000" pitchFamily="34" charset="-128"/>
              <a:cs typeface="Times New Roman" panose="02020603050405020304" pitchFamily="18" charset="0"/>
            </a:endParaRPr>
          </a:p>
        </p:txBody>
      </p:sp>
      <p:sp>
        <p:nvSpPr>
          <p:cNvPr id="8" name="Title 1">
            <a:extLst>
              <a:ext uri="{FF2B5EF4-FFF2-40B4-BE49-F238E27FC236}">
                <a16:creationId xmlns:a16="http://schemas.microsoft.com/office/drawing/2014/main" id="{15CB8A65-5B7E-452A-B1FC-CA0A2BA76093}"/>
              </a:ext>
            </a:extLst>
          </p:cNvPr>
          <p:cNvSpPr>
            <a:spLocks noGrp="1"/>
          </p:cNvSpPr>
          <p:nvPr>
            <p:ph type="title"/>
          </p:nvPr>
        </p:nvSpPr>
        <p:spPr>
          <a:xfrm>
            <a:off x="0" y="-1"/>
            <a:ext cx="12192000" cy="1347020"/>
          </a:xfrm>
          <a:solidFill>
            <a:schemeClr val="tx1"/>
          </a:solidFill>
        </p:spPr>
        <p:txBody>
          <a:bodyPr>
            <a:normAutofit/>
          </a:bodyPr>
          <a:lstStyle/>
          <a:p>
            <a:pPr algn="ctr"/>
            <a:r>
              <a:rPr lang="vi-VN" dirty="0">
                <a:solidFill>
                  <a:schemeClr val="bg1"/>
                </a:solidFill>
              </a:rPr>
              <a:t>3. Đăng nhập từ SQL Server Management Studio vào SQL Server 2022</a:t>
            </a:r>
            <a:endParaRPr lang="en-US" dirty="0">
              <a:solidFill>
                <a:schemeClr val="bg1"/>
              </a:solidFill>
            </a:endParaRPr>
          </a:p>
        </p:txBody>
      </p:sp>
      <p:sp>
        <p:nvSpPr>
          <p:cNvPr id="9" name="Title 1">
            <a:extLst>
              <a:ext uri="{FF2B5EF4-FFF2-40B4-BE49-F238E27FC236}">
                <a16:creationId xmlns:a16="http://schemas.microsoft.com/office/drawing/2014/main" id="{BE0BCE72-9F64-4F3B-A03E-97EE72C2436A}"/>
              </a:ext>
            </a:extLst>
          </p:cNvPr>
          <p:cNvSpPr txBox="1">
            <a:spLocks/>
          </p:cNvSpPr>
          <p:nvPr/>
        </p:nvSpPr>
        <p:spPr>
          <a:xfrm>
            <a:off x="0" y="1347019"/>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800" dirty="0"/>
              <a:t>3.3. Tương tự, đối với chế độ Windows Auth, thực hiện lựa chọn thông tin cho các trường:</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19268B26-5009-47B4-AB44-BF51DA3A8E98}"/>
              </a:ext>
            </a:extLst>
          </p:cNvPr>
          <p:cNvPicPr>
            <a:picLocks noChangeAspect="1"/>
          </p:cNvPicPr>
          <p:nvPr/>
        </p:nvPicPr>
        <p:blipFill>
          <a:blip r:embed="rId2"/>
          <a:stretch>
            <a:fillRect/>
          </a:stretch>
        </p:blipFill>
        <p:spPr>
          <a:xfrm>
            <a:off x="534833" y="1997816"/>
            <a:ext cx="7434212" cy="4646382"/>
          </a:xfrm>
          <a:prstGeom prst="rect">
            <a:avLst/>
          </a:prstGeom>
        </p:spPr>
      </p:pic>
    </p:spTree>
    <p:extLst>
      <p:ext uri="{BB962C8B-B14F-4D97-AF65-F5344CB8AC3E}">
        <p14:creationId xmlns:p14="http://schemas.microsoft.com/office/powerpoint/2010/main" val="840846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5CB8A65-5B7E-452A-B1FC-CA0A2BA76093}"/>
              </a:ext>
            </a:extLst>
          </p:cNvPr>
          <p:cNvSpPr>
            <a:spLocks noGrp="1"/>
          </p:cNvSpPr>
          <p:nvPr>
            <p:ph type="title"/>
          </p:nvPr>
        </p:nvSpPr>
        <p:spPr>
          <a:xfrm>
            <a:off x="0" y="-1"/>
            <a:ext cx="12192000" cy="1347020"/>
          </a:xfrm>
          <a:solidFill>
            <a:schemeClr val="tx1"/>
          </a:solidFill>
        </p:spPr>
        <p:txBody>
          <a:bodyPr>
            <a:normAutofit/>
          </a:bodyPr>
          <a:lstStyle/>
          <a:p>
            <a:pPr algn="ctr"/>
            <a:r>
              <a:rPr lang="vi-VN" dirty="0">
                <a:solidFill>
                  <a:schemeClr val="bg1"/>
                </a:solidFill>
              </a:rPr>
              <a:t>3. Đăng nhập từ SQL Server Management Studio vào SQL Server 2022</a:t>
            </a:r>
            <a:endParaRPr lang="en-US" dirty="0">
              <a:solidFill>
                <a:schemeClr val="bg1"/>
              </a:solidFill>
            </a:endParaRPr>
          </a:p>
        </p:txBody>
      </p:sp>
      <p:sp>
        <p:nvSpPr>
          <p:cNvPr id="9" name="Title 1">
            <a:extLst>
              <a:ext uri="{FF2B5EF4-FFF2-40B4-BE49-F238E27FC236}">
                <a16:creationId xmlns:a16="http://schemas.microsoft.com/office/drawing/2014/main" id="{BE0BCE72-9F64-4F3B-A03E-97EE72C2436A}"/>
              </a:ext>
            </a:extLst>
          </p:cNvPr>
          <p:cNvSpPr txBox="1">
            <a:spLocks/>
          </p:cNvSpPr>
          <p:nvPr/>
        </p:nvSpPr>
        <p:spPr>
          <a:xfrm>
            <a:off x="0" y="1347019"/>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800" dirty="0"/>
              <a:t>3.4. Màn hình hiển thị như hình dưới đây cho thấy thao tác kết nối đã thành công:</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754EC9-2757-4795-BE7E-2613574340EE}"/>
              </a:ext>
            </a:extLst>
          </p:cNvPr>
          <p:cNvPicPr>
            <a:picLocks noChangeAspect="1"/>
          </p:cNvPicPr>
          <p:nvPr/>
        </p:nvPicPr>
        <p:blipFill>
          <a:blip r:embed="rId2"/>
          <a:stretch>
            <a:fillRect/>
          </a:stretch>
        </p:blipFill>
        <p:spPr>
          <a:xfrm>
            <a:off x="2214894" y="1918765"/>
            <a:ext cx="7614730" cy="4759206"/>
          </a:xfrm>
          <a:prstGeom prst="rect">
            <a:avLst/>
          </a:prstGeom>
        </p:spPr>
      </p:pic>
    </p:spTree>
    <p:extLst>
      <p:ext uri="{BB962C8B-B14F-4D97-AF65-F5344CB8AC3E}">
        <p14:creationId xmlns:p14="http://schemas.microsoft.com/office/powerpoint/2010/main" val="419856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5CB8A65-5B7E-452A-B1FC-CA0A2BA76093}"/>
              </a:ext>
            </a:extLst>
          </p:cNvPr>
          <p:cNvSpPr>
            <a:spLocks noGrp="1"/>
          </p:cNvSpPr>
          <p:nvPr>
            <p:ph type="title"/>
          </p:nvPr>
        </p:nvSpPr>
        <p:spPr>
          <a:xfrm>
            <a:off x="0" y="-1"/>
            <a:ext cx="12192000" cy="1347020"/>
          </a:xfrm>
          <a:solidFill>
            <a:schemeClr val="tx1"/>
          </a:solidFill>
        </p:spPr>
        <p:txBody>
          <a:bodyPr>
            <a:normAutofit/>
          </a:bodyPr>
          <a:lstStyle/>
          <a:p>
            <a:pPr algn="ctr"/>
            <a:r>
              <a:rPr lang="vi-VN" dirty="0">
                <a:solidFill>
                  <a:schemeClr val="bg1"/>
                </a:solidFill>
              </a:rPr>
              <a:t>4. Option</a:t>
            </a:r>
            <a:endParaRPr lang="en-US" dirty="0">
              <a:solidFill>
                <a:schemeClr val="bg1"/>
              </a:solidFill>
            </a:endParaRPr>
          </a:p>
        </p:txBody>
      </p:sp>
      <p:sp>
        <p:nvSpPr>
          <p:cNvPr id="9" name="Title 1">
            <a:extLst>
              <a:ext uri="{FF2B5EF4-FFF2-40B4-BE49-F238E27FC236}">
                <a16:creationId xmlns:a16="http://schemas.microsoft.com/office/drawing/2014/main" id="{BE0BCE72-9F64-4F3B-A03E-97EE72C2436A}"/>
              </a:ext>
            </a:extLst>
          </p:cNvPr>
          <p:cNvSpPr txBox="1">
            <a:spLocks/>
          </p:cNvSpPr>
          <p:nvPr/>
        </p:nvSpPr>
        <p:spPr>
          <a:xfrm>
            <a:off x="0" y="1347019"/>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800" dirty="0"/>
              <a:t>4.1. Cấu hình dynamic port và mở port trên firewall: để cho phép truy cập trong mạng LAN từ máy tính khác vào sql server</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5" name="Title 1">
            <a:extLst>
              <a:ext uri="{FF2B5EF4-FFF2-40B4-BE49-F238E27FC236}">
                <a16:creationId xmlns:a16="http://schemas.microsoft.com/office/drawing/2014/main" id="{389876B2-225F-4162-8008-7A1956CBDD3B}"/>
              </a:ext>
            </a:extLst>
          </p:cNvPr>
          <p:cNvSpPr txBox="1">
            <a:spLocks/>
          </p:cNvSpPr>
          <p:nvPr/>
        </p:nvSpPr>
        <p:spPr>
          <a:xfrm>
            <a:off x="403122" y="1970036"/>
            <a:ext cx="5658464" cy="473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600" dirty="0"/>
              <a:t>Bước 1.1: Mở SQL Server Configuration Manager</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B20782D-1697-4E92-AF5A-90F67C179C83}"/>
              </a:ext>
            </a:extLst>
          </p:cNvPr>
          <p:cNvPicPr>
            <a:picLocks noChangeAspect="1"/>
          </p:cNvPicPr>
          <p:nvPr/>
        </p:nvPicPr>
        <p:blipFill>
          <a:blip r:embed="rId2"/>
          <a:stretch>
            <a:fillRect/>
          </a:stretch>
        </p:blipFill>
        <p:spPr>
          <a:xfrm>
            <a:off x="403122" y="2753034"/>
            <a:ext cx="5044630" cy="3804802"/>
          </a:xfrm>
          <a:prstGeom prst="rect">
            <a:avLst/>
          </a:prstGeom>
        </p:spPr>
      </p:pic>
      <p:sp>
        <p:nvSpPr>
          <p:cNvPr id="10" name="Title 1">
            <a:extLst>
              <a:ext uri="{FF2B5EF4-FFF2-40B4-BE49-F238E27FC236}">
                <a16:creationId xmlns:a16="http://schemas.microsoft.com/office/drawing/2014/main" id="{8B94C2E0-D9BF-4CA3-9378-D0C0C6F62237}"/>
              </a:ext>
            </a:extLst>
          </p:cNvPr>
          <p:cNvSpPr txBox="1">
            <a:spLocks/>
          </p:cNvSpPr>
          <p:nvPr/>
        </p:nvSpPr>
        <p:spPr>
          <a:xfrm>
            <a:off x="6354096" y="2009364"/>
            <a:ext cx="5545393" cy="74100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vi-VN" sz="1600" dirty="0"/>
              <a:t>Bước 1.2: Chọn mục SQL Server Network Configuration rồi chọn Protocols for MSSQLSERVER</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60683015-87A5-4F77-94EA-A5C347842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9447" y="2750367"/>
            <a:ext cx="5044630" cy="3807469"/>
          </a:xfrm>
          <a:prstGeom prst="rect">
            <a:avLst/>
          </a:prstGeom>
        </p:spPr>
      </p:pic>
    </p:spTree>
    <p:extLst>
      <p:ext uri="{BB962C8B-B14F-4D97-AF65-F5344CB8AC3E}">
        <p14:creationId xmlns:p14="http://schemas.microsoft.com/office/powerpoint/2010/main" val="2946525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16DE38-CFA0-432C-9898-8D5050C8FDFC}"/>
              </a:ext>
            </a:extLst>
          </p:cNvPr>
          <p:cNvPicPr>
            <a:picLocks noChangeAspect="1"/>
          </p:cNvPicPr>
          <p:nvPr/>
        </p:nvPicPr>
        <p:blipFill>
          <a:blip r:embed="rId2"/>
          <a:stretch>
            <a:fillRect/>
          </a:stretch>
        </p:blipFill>
        <p:spPr>
          <a:xfrm>
            <a:off x="2208210" y="1541001"/>
            <a:ext cx="7775579" cy="4858788"/>
          </a:xfrm>
          <a:prstGeom prst="rect">
            <a:avLst/>
          </a:prstGeom>
        </p:spPr>
      </p:pic>
      <p:sp>
        <p:nvSpPr>
          <p:cNvPr id="7" name="Title 1">
            <a:extLst>
              <a:ext uri="{FF2B5EF4-FFF2-40B4-BE49-F238E27FC236}">
                <a16:creationId xmlns:a16="http://schemas.microsoft.com/office/drawing/2014/main" id="{51E0CC45-93BA-4927-B6CE-0E6D17A9DBF9}"/>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1. Cài đặt SQL Server 2022 Developer</a:t>
            </a:r>
            <a:endParaRPr lang="en-US" dirty="0">
              <a:solidFill>
                <a:schemeClr val="bg1"/>
              </a:solidFill>
            </a:endParaRPr>
          </a:p>
        </p:txBody>
      </p:sp>
      <p:sp>
        <p:nvSpPr>
          <p:cNvPr id="8" name="Title 1">
            <a:extLst>
              <a:ext uri="{FF2B5EF4-FFF2-40B4-BE49-F238E27FC236}">
                <a16:creationId xmlns:a16="http://schemas.microsoft.com/office/drawing/2014/main" id="{7A313C4A-AA99-42A6-88DC-E68F33018895}"/>
              </a:ext>
            </a:extLst>
          </p:cNvPr>
          <p:cNvSpPr txBox="1">
            <a:spLocks/>
          </p:cNvSpPr>
          <p:nvPr/>
        </p:nvSpPr>
        <p:spPr>
          <a:xfrm>
            <a:off x="0" y="741004"/>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1800" dirty="0"/>
              <a:t>1.2. Sau khi tải file về ta nhận được tệp </a:t>
            </a:r>
            <a:r>
              <a:rPr lang="vi-VN" sz="1800" i="1" dirty="0"/>
              <a:t>SQL2022-SSEI-Dev.exe</a:t>
            </a:r>
            <a:r>
              <a:rPr lang="vi-VN" sz="1800" dirty="0"/>
              <a:t>, mở tệp ra ta sẽ thấy giao diện khởi chạy, để tải về file </a:t>
            </a:r>
            <a:r>
              <a:rPr lang="vi-VN" sz="1800" i="1" dirty="0"/>
              <a:t>.iso </a:t>
            </a:r>
            <a:r>
              <a:rPr lang="vi-VN" sz="1800" dirty="0"/>
              <a:t>ta bấm vào Download Media.</a:t>
            </a:r>
          </a:p>
        </p:txBody>
      </p:sp>
    </p:spTree>
    <p:extLst>
      <p:ext uri="{BB962C8B-B14F-4D97-AF65-F5344CB8AC3E}">
        <p14:creationId xmlns:p14="http://schemas.microsoft.com/office/powerpoint/2010/main" val="1061335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5CB8A65-5B7E-452A-B1FC-CA0A2BA76093}"/>
              </a:ext>
            </a:extLst>
          </p:cNvPr>
          <p:cNvSpPr>
            <a:spLocks noGrp="1"/>
          </p:cNvSpPr>
          <p:nvPr>
            <p:ph type="title"/>
          </p:nvPr>
        </p:nvSpPr>
        <p:spPr>
          <a:xfrm>
            <a:off x="0" y="-1"/>
            <a:ext cx="12192000" cy="1347020"/>
          </a:xfrm>
          <a:solidFill>
            <a:schemeClr val="tx1"/>
          </a:solidFill>
        </p:spPr>
        <p:txBody>
          <a:bodyPr>
            <a:normAutofit/>
          </a:bodyPr>
          <a:lstStyle/>
          <a:p>
            <a:pPr algn="ctr"/>
            <a:r>
              <a:rPr lang="vi-VN" dirty="0">
                <a:solidFill>
                  <a:schemeClr val="bg1"/>
                </a:solidFill>
              </a:rPr>
              <a:t>4. Option</a:t>
            </a:r>
            <a:endParaRPr lang="en-US" dirty="0">
              <a:solidFill>
                <a:schemeClr val="bg1"/>
              </a:solidFill>
            </a:endParaRPr>
          </a:p>
        </p:txBody>
      </p:sp>
      <p:sp>
        <p:nvSpPr>
          <p:cNvPr id="9" name="Title 1">
            <a:extLst>
              <a:ext uri="{FF2B5EF4-FFF2-40B4-BE49-F238E27FC236}">
                <a16:creationId xmlns:a16="http://schemas.microsoft.com/office/drawing/2014/main" id="{BE0BCE72-9F64-4F3B-A03E-97EE72C2436A}"/>
              </a:ext>
            </a:extLst>
          </p:cNvPr>
          <p:cNvSpPr txBox="1">
            <a:spLocks/>
          </p:cNvSpPr>
          <p:nvPr/>
        </p:nvSpPr>
        <p:spPr>
          <a:xfrm>
            <a:off x="0" y="1347019"/>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800" dirty="0"/>
              <a:t>4.1. Cấu hình dynamic port và mở port trên firewall: để cho phép truy cập trong mạng LAN từ máy tính khác vào sql server</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5" name="Title 1">
            <a:extLst>
              <a:ext uri="{FF2B5EF4-FFF2-40B4-BE49-F238E27FC236}">
                <a16:creationId xmlns:a16="http://schemas.microsoft.com/office/drawing/2014/main" id="{389876B2-225F-4162-8008-7A1956CBDD3B}"/>
              </a:ext>
            </a:extLst>
          </p:cNvPr>
          <p:cNvSpPr txBox="1">
            <a:spLocks/>
          </p:cNvSpPr>
          <p:nvPr/>
        </p:nvSpPr>
        <p:spPr>
          <a:xfrm>
            <a:off x="403122" y="1970036"/>
            <a:ext cx="5658464" cy="473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600" dirty="0"/>
              <a:t>Bước 1.3: Click chuột vào TCP/IP bật chế độ enabled</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10" name="Title 1">
            <a:extLst>
              <a:ext uri="{FF2B5EF4-FFF2-40B4-BE49-F238E27FC236}">
                <a16:creationId xmlns:a16="http://schemas.microsoft.com/office/drawing/2014/main" id="{8B94C2E0-D9BF-4CA3-9378-D0C0C6F62237}"/>
              </a:ext>
            </a:extLst>
          </p:cNvPr>
          <p:cNvSpPr txBox="1">
            <a:spLocks/>
          </p:cNvSpPr>
          <p:nvPr/>
        </p:nvSpPr>
        <p:spPr>
          <a:xfrm>
            <a:off x="5801032" y="1970037"/>
            <a:ext cx="6118121" cy="7410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vi-VN" sz="1600" dirty="0">
                <a:latin typeface="Times New Roman" panose="02020603050405020304" pitchFamily="18" charset="0"/>
                <a:cs typeface="Times New Roman" panose="02020603050405020304" pitchFamily="18" charset="0"/>
              </a:rPr>
              <a:t>Bước 1.4: Mở Properties của TCP/IP, tại tab IP Addresses, tại các IP đặt các TCP Dynamic Ports trống, và TCP Port ở IP và IPAII thành 1433.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4AF5504-92C7-4E0E-9214-179B7D84D47F}"/>
              </a:ext>
            </a:extLst>
          </p:cNvPr>
          <p:cNvPicPr>
            <a:picLocks noChangeAspect="1"/>
          </p:cNvPicPr>
          <p:nvPr/>
        </p:nvPicPr>
        <p:blipFill>
          <a:blip r:embed="rId2"/>
          <a:stretch>
            <a:fillRect/>
          </a:stretch>
        </p:blipFill>
        <p:spPr>
          <a:xfrm>
            <a:off x="454439" y="2750367"/>
            <a:ext cx="5003270" cy="3807469"/>
          </a:xfrm>
          <a:prstGeom prst="rect">
            <a:avLst/>
          </a:prstGeom>
        </p:spPr>
      </p:pic>
      <p:pic>
        <p:nvPicPr>
          <p:cNvPr id="7" name="Picture 6">
            <a:extLst>
              <a:ext uri="{FF2B5EF4-FFF2-40B4-BE49-F238E27FC236}">
                <a16:creationId xmlns:a16="http://schemas.microsoft.com/office/drawing/2014/main" id="{EB46BA78-271B-4BAA-BB47-82DD781651EB}"/>
              </a:ext>
            </a:extLst>
          </p:cNvPr>
          <p:cNvPicPr>
            <a:picLocks noChangeAspect="1"/>
          </p:cNvPicPr>
          <p:nvPr/>
        </p:nvPicPr>
        <p:blipFill>
          <a:blip r:embed="rId3"/>
          <a:stretch>
            <a:fillRect/>
          </a:stretch>
        </p:blipFill>
        <p:spPr>
          <a:xfrm>
            <a:off x="5873202" y="2750366"/>
            <a:ext cx="5040160" cy="3807469"/>
          </a:xfrm>
          <a:prstGeom prst="rect">
            <a:avLst/>
          </a:prstGeom>
        </p:spPr>
      </p:pic>
    </p:spTree>
    <p:extLst>
      <p:ext uri="{BB962C8B-B14F-4D97-AF65-F5344CB8AC3E}">
        <p14:creationId xmlns:p14="http://schemas.microsoft.com/office/powerpoint/2010/main" val="896051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5CB8A65-5B7E-452A-B1FC-CA0A2BA76093}"/>
              </a:ext>
            </a:extLst>
          </p:cNvPr>
          <p:cNvSpPr>
            <a:spLocks noGrp="1"/>
          </p:cNvSpPr>
          <p:nvPr>
            <p:ph type="title"/>
          </p:nvPr>
        </p:nvSpPr>
        <p:spPr>
          <a:xfrm>
            <a:off x="0" y="-1"/>
            <a:ext cx="12192000" cy="1347020"/>
          </a:xfrm>
          <a:solidFill>
            <a:schemeClr val="tx1"/>
          </a:solidFill>
        </p:spPr>
        <p:txBody>
          <a:bodyPr>
            <a:normAutofit/>
          </a:bodyPr>
          <a:lstStyle/>
          <a:p>
            <a:pPr algn="ctr"/>
            <a:r>
              <a:rPr lang="vi-VN" dirty="0">
                <a:solidFill>
                  <a:schemeClr val="bg1"/>
                </a:solidFill>
              </a:rPr>
              <a:t>4. Option</a:t>
            </a:r>
            <a:endParaRPr lang="en-US" dirty="0">
              <a:solidFill>
                <a:schemeClr val="bg1"/>
              </a:solidFill>
            </a:endParaRPr>
          </a:p>
        </p:txBody>
      </p:sp>
      <p:sp>
        <p:nvSpPr>
          <p:cNvPr id="9" name="Title 1">
            <a:extLst>
              <a:ext uri="{FF2B5EF4-FFF2-40B4-BE49-F238E27FC236}">
                <a16:creationId xmlns:a16="http://schemas.microsoft.com/office/drawing/2014/main" id="{BE0BCE72-9F64-4F3B-A03E-97EE72C2436A}"/>
              </a:ext>
            </a:extLst>
          </p:cNvPr>
          <p:cNvSpPr txBox="1">
            <a:spLocks/>
          </p:cNvSpPr>
          <p:nvPr/>
        </p:nvSpPr>
        <p:spPr>
          <a:xfrm>
            <a:off x="0" y="1347019"/>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800" dirty="0"/>
              <a:t>4.1. Cấu hình dynamic port và mở port trên firewall: để cho phép truy cập trong mạng LAN từ máy tính khác vào sql server</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5" name="Title 1">
            <a:extLst>
              <a:ext uri="{FF2B5EF4-FFF2-40B4-BE49-F238E27FC236}">
                <a16:creationId xmlns:a16="http://schemas.microsoft.com/office/drawing/2014/main" id="{389876B2-225F-4162-8008-7A1956CBDD3B}"/>
              </a:ext>
            </a:extLst>
          </p:cNvPr>
          <p:cNvSpPr txBox="1">
            <a:spLocks/>
          </p:cNvSpPr>
          <p:nvPr/>
        </p:nvSpPr>
        <p:spPr>
          <a:xfrm>
            <a:off x="403122" y="1970036"/>
            <a:ext cx="5658464" cy="7803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30000"/>
              </a:lnSpc>
            </a:pPr>
            <a:r>
              <a:rPr lang="vi-VN" sz="1600" dirty="0"/>
              <a:t>Bước 2.1: Mở Windows Defender Firewall with Advanced Serurity</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10" name="Title 1">
            <a:extLst>
              <a:ext uri="{FF2B5EF4-FFF2-40B4-BE49-F238E27FC236}">
                <a16:creationId xmlns:a16="http://schemas.microsoft.com/office/drawing/2014/main" id="{8B94C2E0-D9BF-4CA3-9378-D0C0C6F62237}"/>
              </a:ext>
            </a:extLst>
          </p:cNvPr>
          <p:cNvSpPr txBox="1">
            <a:spLocks/>
          </p:cNvSpPr>
          <p:nvPr/>
        </p:nvSpPr>
        <p:spPr>
          <a:xfrm>
            <a:off x="6354096" y="2009364"/>
            <a:ext cx="5545393" cy="7410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vi-VN" sz="1600" dirty="0"/>
              <a:t>Bước 2.2: Chọn Imbound Rules rồi chọn New Rule &gt; Port &gt; Next</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5597DA2-335D-4C79-AE95-309EFCDC4984}"/>
              </a:ext>
            </a:extLst>
          </p:cNvPr>
          <p:cNvPicPr>
            <a:picLocks noChangeAspect="1"/>
          </p:cNvPicPr>
          <p:nvPr/>
        </p:nvPicPr>
        <p:blipFill>
          <a:blip r:embed="rId2"/>
          <a:stretch>
            <a:fillRect/>
          </a:stretch>
        </p:blipFill>
        <p:spPr>
          <a:xfrm>
            <a:off x="471952" y="2750366"/>
            <a:ext cx="5658464" cy="3536540"/>
          </a:xfrm>
          <a:prstGeom prst="rect">
            <a:avLst/>
          </a:prstGeom>
        </p:spPr>
      </p:pic>
      <p:pic>
        <p:nvPicPr>
          <p:cNvPr id="11" name="Picture 10">
            <a:extLst>
              <a:ext uri="{FF2B5EF4-FFF2-40B4-BE49-F238E27FC236}">
                <a16:creationId xmlns:a16="http://schemas.microsoft.com/office/drawing/2014/main" id="{EF6E7F0C-9434-4698-AA5E-748F2FB74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926" y="2750366"/>
            <a:ext cx="5257797" cy="3813709"/>
          </a:xfrm>
          <a:prstGeom prst="rect">
            <a:avLst/>
          </a:prstGeom>
        </p:spPr>
      </p:pic>
    </p:spTree>
    <p:extLst>
      <p:ext uri="{BB962C8B-B14F-4D97-AF65-F5344CB8AC3E}">
        <p14:creationId xmlns:p14="http://schemas.microsoft.com/office/powerpoint/2010/main" val="122360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5CB8A65-5B7E-452A-B1FC-CA0A2BA76093}"/>
              </a:ext>
            </a:extLst>
          </p:cNvPr>
          <p:cNvSpPr>
            <a:spLocks noGrp="1"/>
          </p:cNvSpPr>
          <p:nvPr>
            <p:ph type="title"/>
          </p:nvPr>
        </p:nvSpPr>
        <p:spPr>
          <a:xfrm>
            <a:off x="0" y="-1"/>
            <a:ext cx="12192000" cy="1347020"/>
          </a:xfrm>
          <a:solidFill>
            <a:schemeClr val="tx1"/>
          </a:solidFill>
        </p:spPr>
        <p:txBody>
          <a:bodyPr>
            <a:normAutofit/>
          </a:bodyPr>
          <a:lstStyle/>
          <a:p>
            <a:pPr algn="ctr"/>
            <a:r>
              <a:rPr lang="vi-VN" dirty="0">
                <a:solidFill>
                  <a:schemeClr val="bg1"/>
                </a:solidFill>
              </a:rPr>
              <a:t>4. Option</a:t>
            </a:r>
            <a:endParaRPr lang="en-US" dirty="0">
              <a:solidFill>
                <a:schemeClr val="bg1"/>
              </a:solidFill>
            </a:endParaRPr>
          </a:p>
        </p:txBody>
      </p:sp>
      <p:sp>
        <p:nvSpPr>
          <p:cNvPr id="9" name="Title 1">
            <a:extLst>
              <a:ext uri="{FF2B5EF4-FFF2-40B4-BE49-F238E27FC236}">
                <a16:creationId xmlns:a16="http://schemas.microsoft.com/office/drawing/2014/main" id="{BE0BCE72-9F64-4F3B-A03E-97EE72C2436A}"/>
              </a:ext>
            </a:extLst>
          </p:cNvPr>
          <p:cNvSpPr txBox="1">
            <a:spLocks/>
          </p:cNvSpPr>
          <p:nvPr/>
        </p:nvSpPr>
        <p:spPr>
          <a:xfrm>
            <a:off x="0" y="1347019"/>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800" dirty="0"/>
              <a:t>4.1. Cấu hình dynamic port và mở port trên firewall: để cho phép truy cập trong mạng LAN từ máy tính khác vào sql server</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5" name="Title 1">
            <a:extLst>
              <a:ext uri="{FF2B5EF4-FFF2-40B4-BE49-F238E27FC236}">
                <a16:creationId xmlns:a16="http://schemas.microsoft.com/office/drawing/2014/main" id="{389876B2-225F-4162-8008-7A1956CBDD3B}"/>
              </a:ext>
            </a:extLst>
          </p:cNvPr>
          <p:cNvSpPr txBox="1">
            <a:spLocks/>
          </p:cNvSpPr>
          <p:nvPr/>
        </p:nvSpPr>
        <p:spPr>
          <a:xfrm>
            <a:off x="403122" y="1970036"/>
            <a:ext cx="5658464" cy="7803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30000"/>
              </a:lnSpc>
            </a:pPr>
            <a:r>
              <a:rPr lang="vi-VN" sz="1600" dirty="0"/>
              <a:t>Bước 2.3: Chọn TCP, nhập 1433 vào Specific local ports</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10" name="Title 1">
            <a:extLst>
              <a:ext uri="{FF2B5EF4-FFF2-40B4-BE49-F238E27FC236}">
                <a16:creationId xmlns:a16="http://schemas.microsoft.com/office/drawing/2014/main" id="{8B94C2E0-D9BF-4CA3-9378-D0C0C6F62237}"/>
              </a:ext>
            </a:extLst>
          </p:cNvPr>
          <p:cNvSpPr txBox="1">
            <a:spLocks/>
          </p:cNvSpPr>
          <p:nvPr/>
        </p:nvSpPr>
        <p:spPr>
          <a:xfrm>
            <a:off x="6354096" y="2009364"/>
            <a:ext cx="5545393" cy="7410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vi-VN" sz="1600" dirty="0"/>
              <a:t>Bước 2.4: Chọn Allow the connection &gt; Next</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06DB244-795E-4C24-BF2B-D78573A11E2B}"/>
              </a:ext>
            </a:extLst>
          </p:cNvPr>
          <p:cNvPicPr>
            <a:picLocks noChangeAspect="1"/>
          </p:cNvPicPr>
          <p:nvPr/>
        </p:nvPicPr>
        <p:blipFill>
          <a:blip r:embed="rId2"/>
          <a:stretch>
            <a:fillRect/>
          </a:stretch>
        </p:blipFill>
        <p:spPr>
          <a:xfrm>
            <a:off x="495309" y="2694039"/>
            <a:ext cx="4804277" cy="3899902"/>
          </a:xfrm>
          <a:prstGeom prst="rect">
            <a:avLst/>
          </a:prstGeom>
        </p:spPr>
      </p:pic>
      <p:pic>
        <p:nvPicPr>
          <p:cNvPr id="7" name="Picture 6">
            <a:extLst>
              <a:ext uri="{FF2B5EF4-FFF2-40B4-BE49-F238E27FC236}">
                <a16:creationId xmlns:a16="http://schemas.microsoft.com/office/drawing/2014/main" id="{AADFD097-E6D4-4084-AA6E-B6C5053C78A6}"/>
              </a:ext>
            </a:extLst>
          </p:cNvPr>
          <p:cNvPicPr>
            <a:picLocks noChangeAspect="1"/>
          </p:cNvPicPr>
          <p:nvPr/>
        </p:nvPicPr>
        <p:blipFill>
          <a:blip r:embed="rId3"/>
          <a:stretch>
            <a:fillRect/>
          </a:stretch>
        </p:blipFill>
        <p:spPr>
          <a:xfrm>
            <a:off x="6464708" y="2694040"/>
            <a:ext cx="5029202" cy="3899902"/>
          </a:xfrm>
          <a:prstGeom prst="rect">
            <a:avLst/>
          </a:prstGeom>
        </p:spPr>
      </p:pic>
    </p:spTree>
    <p:extLst>
      <p:ext uri="{BB962C8B-B14F-4D97-AF65-F5344CB8AC3E}">
        <p14:creationId xmlns:p14="http://schemas.microsoft.com/office/powerpoint/2010/main" val="324224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5CB8A65-5B7E-452A-B1FC-CA0A2BA76093}"/>
              </a:ext>
            </a:extLst>
          </p:cNvPr>
          <p:cNvSpPr>
            <a:spLocks noGrp="1"/>
          </p:cNvSpPr>
          <p:nvPr>
            <p:ph type="title"/>
          </p:nvPr>
        </p:nvSpPr>
        <p:spPr>
          <a:xfrm>
            <a:off x="0" y="-1"/>
            <a:ext cx="12192000" cy="1347020"/>
          </a:xfrm>
          <a:solidFill>
            <a:schemeClr val="tx1"/>
          </a:solidFill>
        </p:spPr>
        <p:txBody>
          <a:bodyPr>
            <a:normAutofit/>
          </a:bodyPr>
          <a:lstStyle/>
          <a:p>
            <a:pPr algn="ctr"/>
            <a:r>
              <a:rPr lang="vi-VN" dirty="0">
                <a:solidFill>
                  <a:schemeClr val="bg1"/>
                </a:solidFill>
              </a:rPr>
              <a:t>4. Option</a:t>
            </a:r>
            <a:endParaRPr lang="en-US" dirty="0">
              <a:solidFill>
                <a:schemeClr val="bg1"/>
              </a:solidFill>
            </a:endParaRPr>
          </a:p>
        </p:txBody>
      </p:sp>
      <p:sp>
        <p:nvSpPr>
          <p:cNvPr id="9" name="Title 1">
            <a:extLst>
              <a:ext uri="{FF2B5EF4-FFF2-40B4-BE49-F238E27FC236}">
                <a16:creationId xmlns:a16="http://schemas.microsoft.com/office/drawing/2014/main" id="{BE0BCE72-9F64-4F3B-A03E-97EE72C2436A}"/>
              </a:ext>
            </a:extLst>
          </p:cNvPr>
          <p:cNvSpPr txBox="1">
            <a:spLocks/>
          </p:cNvSpPr>
          <p:nvPr/>
        </p:nvSpPr>
        <p:spPr>
          <a:xfrm>
            <a:off x="0" y="1347019"/>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sz="1800" dirty="0"/>
              <a:t>4.1. Cấu hình dynamic port và mở port trên firewall: để cho phép truy cập trong mạng LAN từ máy tính khác vào sql server</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5" name="Title 1">
            <a:extLst>
              <a:ext uri="{FF2B5EF4-FFF2-40B4-BE49-F238E27FC236}">
                <a16:creationId xmlns:a16="http://schemas.microsoft.com/office/drawing/2014/main" id="{389876B2-225F-4162-8008-7A1956CBDD3B}"/>
              </a:ext>
            </a:extLst>
          </p:cNvPr>
          <p:cNvSpPr txBox="1">
            <a:spLocks/>
          </p:cNvSpPr>
          <p:nvPr/>
        </p:nvSpPr>
        <p:spPr>
          <a:xfrm>
            <a:off x="403122" y="1970036"/>
            <a:ext cx="5658464" cy="7803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30000"/>
              </a:lnSpc>
            </a:pPr>
            <a:r>
              <a:rPr lang="vi-VN" sz="1600" dirty="0"/>
              <a:t>Bước 2.5: Chọn cả ba Domain, Private và Public, rồi Next</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10" name="Title 1">
            <a:extLst>
              <a:ext uri="{FF2B5EF4-FFF2-40B4-BE49-F238E27FC236}">
                <a16:creationId xmlns:a16="http://schemas.microsoft.com/office/drawing/2014/main" id="{8B94C2E0-D9BF-4CA3-9378-D0C0C6F62237}"/>
              </a:ext>
            </a:extLst>
          </p:cNvPr>
          <p:cNvSpPr txBox="1">
            <a:spLocks/>
          </p:cNvSpPr>
          <p:nvPr/>
        </p:nvSpPr>
        <p:spPr>
          <a:xfrm>
            <a:off x="6354096" y="2009364"/>
            <a:ext cx="5545393" cy="7410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vi-VN" sz="1600" dirty="0"/>
              <a:t>Bước 2.6: Đặt tên cho rule, rồi Finish.</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26C0E7F-DA2F-43FD-969F-B046590BA095}"/>
              </a:ext>
            </a:extLst>
          </p:cNvPr>
          <p:cNvPicPr>
            <a:picLocks noChangeAspect="1"/>
          </p:cNvPicPr>
          <p:nvPr/>
        </p:nvPicPr>
        <p:blipFill>
          <a:blip r:embed="rId2"/>
          <a:stretch>
            <a:fillRect/>
          </a:stretch>
        </p:blipFill>
        <p:spPr>
          <a:xfrm>
            <a:off x="473443" y="2600632"/>
            <a:ext cx="4914634" cy="4006047"/>
          </a:xfrm>
          <a:prstGeom prst="rect">
            <a:avLst/>
          </a:prstGeom>
        </p:spPr>
      </p:pic>
      <p:pic>
        <p:nvPicPr>
          <p:cNvPr id="11" name="Picture 10">
            <a:extLst>
              <a:ext uri="{FF2B5EF4-FFF2-40B4-BE49-F238E27FC236}">
                <a16:creationId xmlns:a16="http://schemas.microsoft.com/office/drawing/2014/main" id="{8C590CBB-2E1B-4669-9A5A-A914D3734E2F}"/>
              </a:ext>
            </a:extLst>
          </p:cNvPr>
          <p:cNvPicPr>
            <a:picLocks noChangeAspect="1"/>
          </p:cNvPicPr>
          <p:nvPr/>
        </p:nvPicPr>
        <p:blipFill>
          <a:blip r:embed="rId3"/>
          <a:stretch>
            <a:fillRect/>
          </a:stretch>
        </p:blipFill>
        <p:spPr>
          <a:xfrm>
            <a:off x="6400688" y="2600632"/>
            <a:ext cx="4914633" cy="4004516"/>
          </a:xfrm>
          <a:prstGeom prst="rect">
            <a:avLst/>
          </a:prstGeom>
        </p:spPr>
      </p:pic>
    </p:spTree>
    <p:extLst>
      <p:ext uri="{BB962C8B-B14F-4D97-AF65-F5344CB8AC3E}">
        <p14:creationId xmlns:p14="http://schemas.microsoft.com/office/powerpoint/2010/main" val="2332586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2B62ADB-7008-4872-9C70-E2461FAE54C5}"/>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1. Cài đặt SQL Server 2022 Developer</a:t>
            </a:r>
            <a:endParaRPr lang="en-US" dirty="0">
              <a:solidFill>
                <a:schemeClr val="bg1"/>
              </a:solidFill>
            </a:endParaRPr>
          </a:p>
        </p:txBody>
      </p:sp>
      <p:sp>
        <p:nvSpPr>
          <p:cNvPr id="8" name="Title 1">
            <a:extLst>
              <a:ext uri="{FF2B5EF4-FFF2-40B4-BE49-F238E27FC236}">
                <a16:creationId xmlns:a16="http://schemas.microsoft.com/office/drawing/2014/main" id="{D795F655-D887-4AA0-9045-6ABE63EEC326}"/>
              </a:ext>
            </a:extLst>
          </p:cNvPr>
          <p:cNvSpPr txBox="1">
            <a:spLocks/>
          </p:cNvSpPr>
          <p:nvPr/>
        </p:nvSpPr>
        <p:spPr>
          <a:xfrm>
            <a:off x="0" y="741004"/>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1800" dirty="0"/>
              <a:t>1.3. Trong mục này, chọn ngôn ngữ là tiếng Anh (English), chọn dạng file tải về là iso, sau đó bấm Download để tải file. </a:t>
            </a:r>
          </a:p>
        </p:txBody>
      </p:sp>
      <p:pic>
        <p:nvPicPr>
          <p:cNvPr id="12" name="Picture 11">
            <a:extLst>
              <a:ext uri="{FF2B5EF4-FFF2-40B4-BE49-F238E27FC236}">
                <a16:creationId xmlns:a16="http://schemas.microsoft.com/office/drawing/2014/main" id="{FF36F2F4-B46E-4E4B-AD85-8A70AA0E5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052" y="1661554"/>
            <a:ext cx="5707818" cy="4544549"/>
          </a:xfrm>
          <a:prstGeom prst="rect">
            <a:avLst/>
          </a:prstGeom>
        </p:spPr>
      </p:pic>
    </p:spTree>
    <p:extLst>
      <p:ext uri="{BB962C8B-B14F-4D97-AF65-F5344CB8AC3E}">
        <p14:creationId xmlns:p14="http://schemas.microsoft.com/office/powerpoint/2010/main" val="2576232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33BEE9-2936-4569-9FFE-D0B691E6B12C}"/>
              </a:ext>
            </a:extLst>
          </p:cNvPr>
          <p:cNvPicPr>
            <a:picLocks noChangeAspect="1"/>
          </p:cNvPicPr>
          <p:nvPr/>
        </p:nvPicPr>
        <p:blipFill>
          <a:blip r:embed="rId2"/>
          <a:stretch>
            <a:fillRect/>
          </a:stretch>
        </p:blipFill>
        <p:spPr>
          <a:xfrm>
            <a:off x="2283542" y="1624575"/>
            <a:ext cx="7624916" cy="4839316"/>
          </a:xfrm>
          <a:prstGeom prst="rect">
            <a:avLst/>
          </a:prstGeom>
        </p:spPr>
      </p:pic>
      <p:sp>
        <p:nvSpPr>
          <p:cNvPr id="7" name="Title 1">
            <a:extLst>
              <a:ext uri="{FF2B5EF4-FFF2-40B4-BE49-F238E27FC236}">
                <a16:creationId xmlns:a16="http://schemas.microsoft.com/office/drawing/2014/main" id="{12B62ADB-7008-4872-9C70-E2461FAE54C5}"/>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1. Cài đặt SQL Server 2022 Developer</a:t>
            </a:r>
            <a:endParaRPr lang="en-US" dirty="0">
              <a:solidFill>
                <a:schemeClr val="bg1"/>
              </a:solidFill>
            </a:endParaRPr>
          </a:p>
        </p:txBody>
      </p:sp>
      <p:sp>
        <p:nvSpPr>
          <p:cNvPr id="8" name="Title 1">
            <a:extLst>
              <a:ext uri="{FF2B5EF4-FFF2-40B4-BE49-F238E27FC236}">
                <a16:creationId xmlns:a16="http://schemas.microsoft.com/office/drawing/2014/main" id="{D795F655-D887-4AA0-9045-6ABE63EEC326}"/>
              </a:ext>
            </a:extLst>
          </p:cNvPr>
          <p:cNvSpPr txBox="1">
            <a:spLocks/>
          </p:cNvSpPr>
          <p:nvPr/>
        </p:nvSpPr>
        <p:spPr>
          <a:xfrm>
            <a:off x="0" y="741004"/>
            <a:ext cx="12192000" cy="74100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30000"/>
              </a:lnSpc>
            </a:pPr>
            <a:r>
              <a:rPr lang="vi-VN" sz="1800" dirty="0"/>
              <a:t>1.4. Sau khi nhận được file </a:t>
            </a:r>
            <a:r>
              <a:rPr lang="vi-VN" sz="1800" i="1" dirty="0"/>
              <a:t>.iso </a:t>
            </a:r>
            <a:r>
              <a:rPr lang="vi-VN" sz="1800" dirty="0"/>
              <a:t>, tiến hành nháy chuột phải vào tên file chọn </a:t>
            </a:r>
            <a:r>
              <a:rPr lang="vi-VN" sz="1800" i="1" dirty="0"/>
              <a:t>Mount</a:t>
            </a:r>
            <a:r>
              <a:rPr lang="vi-VN" sz="1800" dirty="0"/>
              <a:t>. Máy tính sẽ mở ra một ổ đĩa ảo. Tìm trong ổ đĩa này tệp </a:t>
            </a:r>
            <a:r>
              <a:rPr lang="vi-VN" sz="1800" i="1" dirty="0"/>
              <a:t>setup.exe </a:t>
            </a:r>
            <a:r>
              <a:rPr lang="vi-VN" sz="1800" dirty="0"/>
              <a:t>để tiến hành cài đặt.</a:t>
            </a:r>
          </a:p>
        </p:txBody>
      </p:sp>
    </p:spTree>
    <p:extLst>
      <p:ext uri="{BB962C8B-B14F-4D97-AF65-F5344CB8AC3E}">
        <p14:creationId xmlns:p14="http://schemas.microsoft.com/office/powerpoint/2010/main" val="2367427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F0CF72-9EAB-433D-8BFF-ACE193813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174" y="1632154"/>
            <a:ext cx="7854722" cy="4803058"/>
          </a:xfrm>
          <a:prstGeom prst="rect">
            <a:avLst/>
          </a:prstGeom>
        </p:spPr>
      </p:pic>
      <p:sp>
        <p:nvSpPr>
          <p:cNvPr id="7" name="Title 1">
            <a:extLst>
              <a:ext uri="{FF2B5EF4-FFF2-40B4-BE49-F238E27FC236}">
                <a16:creationId xmlns:a16="http://schemas.microsoft.com/office/drawing/2014/main" id="{DBC55C5F-5A0F-4A0B-B655-B4FBE2E2B161}"/>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1. Cài đặt SQL Server 2022 Developer</a:t>
            </a:r>
            <a:endParaRPr lang="en-US" dirty="0">
              <a:solidFill>
                <a:schemeClr val="bg1"/>
              </a:solidFill>
            </a:endParaRPr>
          </a:p>
        </p:txBody>
      </p:sp>
      <p:sp>
        <p:nvSpPr>
          <p:cNvPr id="9" name="Title 1">
            <a:extLst>
              <a:ext uri="{FF2B5EF4-FFF2-40B4-BE49-F238E27FC236}">
                <a16:creationId xmlns:a16="http://schemas.microsoft.com/office/drawing/2014/main" id="{EAE2809A-12C2-473B-85AA-06A0885BD301}"/>
              </a:ext>
            </a:extLst>
          </p:cNvPr>
          <p:cNvSpPr txBox="1">
            <a:spLocks/>
          </p:cNvSpPr>
          <p:nvPr/>
        </p:nvSpPr>
        <p:spPr>
          <a:xfrm>
            <a:off x="0" y="741004"/>
            <a:ext cx="12192000" cy="74100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30000"/>
              </a:lnSpc>
            </a:pPr>
            <a:r>
              <a:rPr lang="vi-VN" sz="1800" dirty="0"/>
              <a:t>1.5. Cửa sổ SQL Server Installation Center hiện ra, chọn </a:t>
            </a:r>
            <a:r>
              <a:rPr lang="vi-VN" sz="1800" i="1" dirty="0"/>
              <a:t>Installation</a:t>
            </a:r>
            <a:r>
              <a:rPr lang="vi-VN" sz="1800" dirty="0"/>
              <a:t> rồi chọn </a:t>
            </a:r>
            <a:r>
              <a:rPr lang="vi-VN" sz="1800" i="1" dirty="0"/>
              <a:t>New SQL Server standardlone installation or add features to an existing installation</a:t>
            </a:r>
            <a:r>
              <a:rPr lang="vi-VN" sz="1800" dirty="0"/>
              <a:t>. </a:t>
            </a:r>
          </a:p>
        </p:txBody>
      </p:sp>
    </p:spTree>
    <p:extLst>
      <p:ext uri="{BB962C8B-B14F-4D97-AF65-F5344CB8AC3E}">
        <p14:creationId xmlns:p14="http://schemas.microsoft.com/office/powerpoint/2010/main" val="1272419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BC55C5F-5A0F-4A0B-B655-B4FBE2E2B161}"/>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1. Cài đặt SQL Server 2022 Developer</a:t>
            </a:r>
            <a:endParaRPr lang="en-US" dirty="0">
              <a:solidFill>
                <a:schemeClr val="bg1"/>
              </a:solidFill>
            </a:endParaRPr>
          </a:p>
        </p:txBody>
      </p:sp>
      <p:sp>
        <p:nvSpPr>
          <p:cNvPr id="9" name="Title 1">
            <a:extLst>
              <a:ext uri="{FF2B5EF4-FFF2-40B4-BE49-F238E27FC236}">
                <a16:creationId xmlns:a16="http://schemas.microsoft.com/office/drawing/2014/main" id="{EAE2809A-12C2-473B-85AA-06A0885BD301}"/>
              </a:ext>
            </a:extLst>
          </p:cNvPr>
          <p:cNvSpPr txBox="1">
            <a:spLocks/>
          </p:cNvSpPr>
          <p:nvPr/>
        </p:nvSpPr>
        <p:spPr>
          <a:xfrm>
            <a:off x="0" y="741004"/>
            <a:ext cx="12192000" cy="74100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30000"/>
              </a:lnSpc>
            </a:pPr>
            <a:r>
              <a:rPr lang="vi-VN" sz="1800" dirty="0"/>
              <a:t>1.6. Cửa sổ SQL Server 2022 Setup xuất hiện, mục Mircosoft Update hiện ra, hệ thống sẽ hỏi bạn có cần sử dụng Windows Update để kiểm tra các bản cập nhật hay không, khi không có nhu cầu ta chọn </a:t>
            </a:r>
            <a:r>
              <a:rPr lang="vi-VN" sz="1800" i="1" dirty="0"/>
              <a:t>Next </a:t>
            </a:r>
            <a:r>
              <a:rPr lang="vi-VN" sz="1800" dirty="0"/>
              <a:t>luôn để chuyển hướng tới bước tiếp theo.</a:t>
            </a:r>
          </a:p>
        </p:txBody>
      </p:sp>
      <p:pic>
        <p:nvPicPr>
          <p:cNvPr id="5" name="Picture 4">
            <a:extLst>
              <a:ext uri="{FF2B5EF4-FFF2-40B4-BE49-F238E27FC236}">
                <a16:creationId xmlns:a16="http://schemas.microsoft.com/office/drawing/2014/main" id="{231CFFD4-FFEB-4AF4-8069-FF4A12CE7DC3}"/>
              </a:ext>
            </a:extLst>
          </p:cNvPr>
          <p:cNvPicPr>
            <a:picLocks noChangeAspect="1"/>
          </p:cNvPicPr>
          <p:nvPr/>
        </p:nvPicPr>
        <p:blipFill>
          <a:blip r:embed="rId2"/>
          <a:stretch>
            <a:fillRect/>
          </a:stretch>
        </p:blipFill>
        <p:spPr>
          <a:xfrm>
            <a:off x="3211424" y="1715729"/>
            <a:ext cx="5415550" cy="4758813"/>
          </a:xfrm>
          <a:prstGeom prst="rect">
            <a:avLst/>
          </a:prstGeom>
        </p:spPr>
      </p:pic>
    </p:spTree>
    <p:extLst>
      <p:ext uri="{BB962C8B-B14F-4D97-AF65-F5344CB8AC3E}">
        <p14:creationId xmlns:p14="http://schemas.microsoft.com/office/powerpoint/2010/main" val="95136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BC55C5F-5A0F-4A0B-B655-B4FBE2E2B161}"/>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1. Cài đặt SQL Server 2022 Developer</a:t>
            </a:r>
            <a:endParaRPr lang="en-US" dirty="0">
              <a:solidFill>
                <a:schemeClr val="bg1"/>
              </a:solidFill>
            </a:endParaRPr>
          </a:p>
        </p:txBody>
      </p:sp>
      <p:sp>
        <p:nvSpPr>
          <p:cNvPr id="9" name="Title 1">
            <a:extLst>
              <a:ext uri="{FF2B5EF4-FFF2-40B4-BE49-F238E27FC236}">
                <a16:creationId xmlns:a16="http://schemas.microsoft.com/office/drawing/2014/main" id="{EAE2809A-12C2-473B-85AA-06A0885BD301}"/>
              </a:ext>
            </a:extLst>
          </p:cNvPr>
          <p:cNvSpPr txBox="1">
            <a:spLocks/>
          </p:cNvSpPr>
          <p:nvPr/>
        </p:nvSpPr>
        <p:spPr>
          <a:xfrm>
            <a:off x="0" y="741004"/>
            <a:ext cx="12192000"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1800" dirty="0"/>
              <a:t>1.7. Cửa sổ Install Rules hiện lên, hệ thống hiện lên các kết quả setup. Ta tiếp tục chọn </a:t>
            </a:r>
            <a:r>
              <a:rPr lang="vi-VN" sz="1800" i="1" dirty="0"/>
              <a:t>Next</a:t>
            </a:r>
            <a:endParaRPr lang="vi-VN" sz="1800" dirty="0"/>
          </a:p>
        </p:txBody>
      </p:sp>
      <p:pic>
        <p:nvPicPr>
          <p:cNvPr id="6" name="Picture 5">
            <a:extLst>
              <a:ext uri="{FF2B5EF4-FFF2-40B4-BE49-F238E27FC236}">
                <a16:creationId xmlns:a16="http://schemas.microsoft.com/office/drawing/2014/main" id="{530792A7-76D7-4C27-9923-21012A44B6F7}"/>
              </a:ext>
            </a:extLst>
          </p:cNvPr>
          <p:cNvPicPr>
            <a:picLocks noChangeAspect="1"/>
          </p:cNvPicPr>
          <p:nvPr/>
        </p:nvPicPr>
        <p:blipFill>
          <a:blip r:embed="rId2"/>
          <a:stretch>
            <a:fillRect/>
          </a:stretch>
        </p:blipFill>
        <p:spPr>
          <a:xfrm>
            <a:off x="3375692" y="1709481"/>
            <a:ext cx="5627427" cy="4763729"/>
          </a:xfrm>
          <a:prstGeom prst="rect">
            <a:avLst/>
          </a:prstGeom>
        </p:spPr>
      </p:pic>
    </p:spTree>
    <p:extLst>
      <p:ext uri="{BB962C8B-B14F-4D97-AF65-F5344CB8AC3E}">
        <p14:creationId xmlns:p14="http://schemas.microsoft.com/office/powerpoint/2010/main" val="3403874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BC55C5F-5A0F-4A0B-B655-B4FBE2E2B161}"/>
              </a:ext>
            </a:extLst>
          </p:cNvPr>
          <p:cNvSpPr>
            <a:spLocks noGrp="1"/>
          </p:cNvSpPr>
          <p:nvPr>
            <p:ph type="title"/>
          </p:nvPr>
        </p:nvSpPr>
        <p:spPr>
          <a:xfrm>
            <a:off x="0" y="0"/>
            <a:ext cx="12192000" cy="741004"/>
          </a:xfrm>
          <a:solidFill>
            <a:schemeClr val="tx1"/>
          </a:solidFill>
        </p:spPr>
        <p:txBody>
          <a:bodyPr/>
          <a:lstStyle/>
          <a:p>
            <a:pPr algn="ctr"/>
            <a:r>
              <a:rPr lang="vi-VN" dirty="0">
                <a:solidFill>
                  <a:schemeClr val="bg1"/>
                </a:solidFill>
              </a:rPr>
              <a:t>1. Cài đặt SQL Server 2022 Developer</a:t>
            </a:r>
            <a:endParaRPr lang="en-US" dirty="0">
              <a:solidFill>
                <a:schemeClr val="bg1"/>
              </a:solidFill>
            </a:endParaRPr>
          </a:p>
        </p:txBody>
      </p:sp>
      <p:sp>
        <p:nvSpPr>
          <p:cNvPr id="9" name="Title 1">
            <a:extLst>
              <a:ext uri="{FF2B5EF4-FFF2-40B4-BE49-F238E27FC236}">
                <a16:creationId xmlns:a16="http://schemas.microsoft.com/office/drawing/2014/main" id="{EAE2809A-12C2-473B-85AA-06A0885BD301}"/>
              </a:ext>
            </a:extLst>
          </p:cNvPr>
          <p:cNvSpPr txBox="1">
            <a:spLocks/>
          </p:cNvSpPr>
          <p:nvPr/>
        </p:nvSpPr>
        <p:spPr>
          <a:xfrm>
            <a:off x="0" y="741004"/>
            <a:ext cx="12192000" cy="74100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30000"/>
              </a:lnSpc>
            </a:pPr>
            <a:r>
              <a:rPr lang="vi-VN" sz="1800" dirty="0"/>
              <a:t>1.8. Cửa sổ Edition hiện lên, hệ thống yêu cầu chọn phiên bản SQL muốn tải. Ở đây ta chọn bản </a:t>
            </a:r>
            <a:r>
              <a:rPr lang="vi-VN" sz="1800" i="1" dirty="0"/>
              <a:t>Developer</a:t>
            </a:r>
            <a:r>
              <a:rPr lang="vi-VN" sz="1800" dirty="0"/>
              <a:t> ở mục </a:t>
            </a:r>
            <a:r>
              <a:rPr lang="vi-VN" sz="1800" b="1" dirty="0"/>
              <a:t>Specify a free edition</a:t>
            </a:r>
            <a:r>
              <a:rPr lang="vi-VN" sz="1800" dirty="0"/>
              <a:t>. Sau khi chọn xong phiên bản, bấm </a:t>
            </a:r>
            <a:r>
              <a:rPr lang="vi-VN" sz="1800" i="1" dirty="0"/>
              <a:t>Next.</a:t>
            </a:r>
            <a:endParaRPr lang="vi-VN" sz="1800" dirty="0"/>
          </a:p>
        </p:txBody>
      </p:sp>
      <p:pic>
        <p:nvPicPr>
          <p:cNvPr id="5" name="Picture 4">
            <a:extLst>
              <a:ext uri="{FF2B5EF4-FFF2-40B4-BE49-F238E27FC236}">
                <a16:creationId xmlns:a16="http://schemas.microsoft.com/office/drawing/2014/main" id="{1E54029A-9011-43B4-8281-EFC7FF0C1F63}"/>
              </a:ext>
            </a:extLst>
          </p:cNvPr>
          <p:cNvPicPr>
            <a:picLocks noChangeAspect="1"/>
          </p:cNvPicPr>
          <p:nvPr/>
        </p:nvPicPr>
        <p:blipFill>
          <a:blip r:embed="rId2"/>
          <a:stretch>
            <a:fillRect/>
          </a:stretch>
        </p:blipFill>
        <p:spPr>
          <a:xfrm>
            <a:off x="3455300" y="1720645"/>
            <a:ext cx="5450282" cy="4798141"/>
          </a:xfrm>
          <a:prstGeom prst="rect">
            <a:avLst/>
          </a:prstGeom>
        </p:spPr>
      </p:pic>
    </p:spTree>
    <p:extLst>
      <p:ext uri="{BB962C8B-B14F-4D97-AF65-F5344CB8AC3E}">
        <p14:creationId xmlns:p14="http://schemas.microsoft.com/office/powerpoint/2010/main" val="33599303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TotalTime>
  <Words>1890</Words>
  <Application>Microsoft Office PowerPoint</Application>
  <PresentationFormat>Widescreen</PresentationFormat>
  <Paragraphs>129</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Times New Roman</vt:lpstr>
      <vt:lpstr>Wingdings</vt:lpstr>
      <vt:lpstr>Office Theme</vt:lpstr>
      <vt:lpstr>BÀI TẬP 1</vt:lpstr>
      <vt:lpstr>1. Cài đặt SQL Server 2022 Developer</vt:lpstr>
      <vt:lpstr>1. Cài đặt SQL Server 2022 Developer</vt:lpstr>
      <vt:lpstr>1. Cài đặt SQL Server 2022 Developer</vt:lpstr>
      <vt:lpstr>1. Cài đặt SQL Server 2022 Developer</vt:lpstr>
      <vt:lpstr>1. Cài đặt SQL Server 2022 Developer</vt:lpstr>
      <vt:lpstr>1. Cài đặt SQL Server 2022 Developer</vt:lpstr>
      <vt:lpstr>1. Cài đặt SQL Server 2022 Developer</vt:lpstr>
      <vt:lpstr>1. Cài đặt SQL Server 2022 Developer</vt:lpstr>
      <vt:lpstr>1. Cài đặt SQL Server 2022 Developer</vt:lpstr>
      <vt:lpstr>1. Cài đặt SQL Server 2022 Developer</vt:lpstr>
      <vt:lpstr>1. Cài đặt SQL Server 2022 Developer</vt:lpstr>
      <vt:lpstr>1. Cài đặt SQL Server 2022 Developer</vt:lpstr>
      <vt:lpstr>1. Cài đặt SQL Server 2022 Developer</vt:lpstr>
      <vt:lpstr>1. Cài đặt SQL Server 2022 Developer</vt:lpstr>
      <vt:lpstr>1. Cài đặt SQL Server 2022 Developer</vt:lpstr>
      <vt:lpstr>1. Cài đặt SQL Server 2022 Developer</vt:lpstr>
      <vt:lpstr>1. Cài đặt SQL Server 2022 Developer</vt:lpstr>
      <vt:lpstr>1. Cài đặt SQL Server 2022 Developer</vt:lpstr>
      <vt:lpstr>1. Cài đặt SQL Server 2022 Developer</vt:lpstr>
      <vt:lpstr>1. Cài đặt SQL Server 2022 Developer</vt:lpstr>
      <vt:lpstr>2. Cài đặt SQL Server Management Studio</vt:lpstr>
      <vt:lpstr>2. Cài đặt SQL Server Management Studio</vt:lpstr>
      <vt:lpstr>2. Cài đặt SQL Server Management Studio</vt:lpstr>
      <vt:lpstr>3. Đăng nhập từ SQL Server Management Studio vào SQL Server 2022</vt:lpstr>
      <vt:lpstr>3. Đăng nhập từ SQL Server Management Studio vào SQL Server 2022</vt:lpstr>
      <vt:lpstr>3. Đăng nhập từ SQL Server Management Studio vào SQL Server 2022</vt:lpstr>
      <vt:lpstr>3. Đăng nhập từ SQL Server Management Studio vào SQL Server 2022</vt:lpstr>
      <vt:lpstr>4. Option</vt:lpstr>
      <vt:lpstr>4. Option</vt:lpstr>
      <vt:lpstr>4. Option</vt:lpstr>
      <vt:lpstr>4. Option</vt:lpstr>
      <vt:lpstr>4. Option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tập 1</dc:title>
  <dc:creator>Trung Hiếu Nguyễn</dc:creator>
  <cp:lastModifiedBy>Trung Hiếu Nguyễn</cp:lastModifiedBy>
  <cp:revision>9</cp:revision>
  <dcterms:created xsi:type="dcterms:W3CDTF">2025-03-19T06:31:46Z</dcterms:created>
  <dcterms:modified xsi:type="dcterms:W3CDTF">2025-03-19T13:59:30Z</dcterms:modified>
</cp:coreProperties>
</file>